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5"/>
  </p:notesMasterIdLst>
  <p:handoutMasterIdLst>
    <p:handoutMasterId r:id="rId26"/>
  </p:handoutMasterIdLst>
  <p:sldIdLst>
    <p:sldId id="459" r:id="rId2"/>
    <p:sldId id="460" r:id="rId3"/>
    <p:sldId id="461" r:id="rId4"/>
    <p:sldId id="462" r:id="rId5"/>
    <p:sldId id="463" r:id="rId6"/>
    <p:sldId id="464" r:id="rId7"/>
    <p:sldId id="466" r:id="rId8"/>
    <p:sldId id="467" r:id="rId9"/>
    <p:sldId id="468" r:id="rId10"/>
    <p:sldId id="473" r:id="rId11"/>
    <p:sldId id="474" r:id="rId12"/>
    <p:sldId id="475" r:id="rId13"/>
    <p:sldId id="476" r:id="rId14"/>
    <p:sldId id="477" r:id="rId15"/>
    <p:sldId id="469" r:id="rId16"/>
    <p:sldId id="470" r:id="rId17"/>
    <p:sldId id="471" r:id="rId18"/>
    <p:sldId id="472" r:id="rId19"/>
    <p:sldId id="427" r:id="rId20"/>
    <p:sldId id="479" r:id="rId21"/>
    <p:sldId id="481" r:id="rId22"/>
    <p:sldId id="465" r:id="rId23"/>
    <p:sldId id="478" r:id="rId24"/>
  </p:sldIdLst>
  <p:sldSz cx="9144000" cy="6858000" type="letter"/>
  <p:notesSz cx="6946900" cy="9220200"/>
  <p:custDataLst>
    <p:tags r:id="rId27"/>
  </p:custDataLst>
  <p:defaultTextStyle>
    <a:defPPr>
      <a:defRPr lang="en-US"/>
    </a:defPPr>
    <a:lvl1pPr algn="l" rtl="0" fontAlgn="base">
      <a:spcBef>
        <a:spcPct val="0"/>
      </a:spcBef>
      <a:spcAft>
        <a:spcPct val="0"/>
      </a:spcAft>
      <a:defRPr sz="3200" kern="1200">
        <a:solidFill>
          <a:schemeClr val="tx1"/>
        </a:solidFill>
        <a:latin typeface="Tahoma" pitchFamily="-112" charset="0"/>
        <a:ea typeface="ＭＳ Ｐゴシック" pitchFamily="-112" charset="-128"/>
        <a:cs typeface="+mn-cs"/>
      </a:defRPr>
    </a:lvl1pPr>
    <a:lvl2pPr marL="457200" algn="l" rtl="0" fontAlgn="base">
      <a:spcBef>
        <a:spcPct val="0"/>
      </a:spcBef>
      <a:spcAft>
        <a:spcPct val="0"/>
      </a:spcAft>
      <a:defRPr sz="3200" kern="1200">
        <a:solidFill>
          <a:schemeClr val="tx1"/>
        </a:solidFill>
        <a:latin typeface="Tahoma" pitchFamily="-112" charset="0"/>
        <a:ea typeface="ＭＳ Ｐゴシック" pitchFamily="-112" charset="-128"/>
        <a:cs typeface="+mn-cs"/>
      </a:defRPr>
    </a:lvl2pPr>
    <a:lvl3pPr marL="914400" algn="l" rtl="0" fontAlgn="base">
      <a:spcBef>
        <a:spcPct val="0"/>
      </a:spcBef>
      <a:spcAft>
        <a:spcPct val="0"/>
      </a:spcAft>
      <a:defRPr sz="3200" kern="1200">
        <a:solidFill>
          <a:schemeClr val="tx1"/>
        </a:solidFill>
        <a:latin typeface="Tahoma" pitchFamily="-112" charset="0"/>
        <a:ea typeface="ＭＳ Ｐゴシック" pitchFamily="-112" charset="-128"/>
        <a:cs typeface="+mn-cs"/>
      </a:defRPr>
    </a:lvl3pPr>
    <a:lvl4pPr marL="1371600" algn="l" rtl="0" fontAlgn="base">
      <a:spcBef>
        <a:spcPct val="0"/>
      </a:spcBef>
      <a:spcAft>
        <a:spcPct val="0"/>
      </a:spcAft>
      <a:defRPr sz="3200" kern="1200">
        <a:solidFill>
          <a:schemeClr val="tx1"/>
        </a:solidFill>
        <a:latin typeface="Tahoma" pitchFamily="-112" charset="0"/>
        <a:ea typeface="ＭＳ Ｐゴシック" pitchFamily="-112" charset="-128"/>
        <a:cs typeface="+mn-cs"/>
      </a:defRPr>
    </a:lvl4pPr>
    <a:lvl5pPr marL="1828800" algn="l" rtl="0" fontAlgn="base">
      <a:spcBef>
        <a:spcPct val="0"/>
      </a:spcBef>
      <a:spcAft>
        <a:spcPct val="0"/>
      </a:spcAft>
      <a:defRPr sz="3200" kern="1200">
        <a:solidFill>
          <a:schemeClr val="tx1"/>
        </a:solidFill>
        <a:latin typeface="Tahoma" pitchFamily="-112" charset="0"/>
        <a:ea typeface="ＭＳ Ｐゴシック" pitchFamily="-112" charset="-128"/>
        <a:cs typeface="+mn-cs"/>
      </a:defRPr>
    </a:lvl5pPr>
    <a:lvl6pPr marL="2286000" algn="l" defTabSz="914400" rtl="0" eaLnBrk="1" latinLnBrk="0" hangingPunct="1">
      <a:defRPr sz="3200" kern="1200">
        <a:solidFill>
          <a:schemeClr val="tx1"/>
        </a:solidFill>
        <a:latin typeface="Tahoma" pitchFamily="-112" charset="0"/>
        <a:ea typeface="ＭＳ Ｐゴシック" pitchFamily="-112" charset="-128"/>
        <a:cs typeface="+mn-cs"/>
      </a:defRPr>
    </a:lvl6pPr>
    <a:lvl7pPr marL="2743200" algn="l" defTabSz="914400" rtl="0" eaLnBrk="1" latinLnBrk="0" hangingPunct="1">
      <a:defRPr sz="3200" kern="1200">
        <a:solidFill>
          <a:schemeClr val="tx1"/>
        </a:solidFill>
        <a:latin typeface="Tahoma" pitchFamily="-112" charset="0"/>
        <a:ea typeface="ＭＳ Ｐゴシック" pitchFamily="-112" charset="-128"/>
        <a:cs typeface="+mn-cs"/>
      </a:defRPr>
    </a:lvl7pPr>
    <a:lvl8pPr marL="3200400" algn="l" defTabSz="914400" rtl="0" eaLnBrk="1" latinLnBrk="0" hangingPunct="1">
      <a:defRPr sz="3200" kern="1200">
        <a:solidFill>
          <a:schemeClr val="tx1"/>
        </a:solidFill>
        <a:latin typeface="Tahoma" pitchFamily="-112" charset="0"/>
        <a:ea typeface="ＭＳ Ｐゴシック" pitchFamily="-112" charset="-128"/>
        <a:cs typeface="+mn-cs"/>
      </a:defRPr>
    </a:lvl8pPr>
    <a:lvl9pPr marL="3657600" algn="l" defTabSz="914400" rtl="0" eaLnBrk="1" latinLnBrk="0" hangingPunct="1">
      <a:defRPr sz="3200" kern="1200">
        <a:solidFill>
          <a:schemeClr val="tx1"/>
        </a:solidFill>
        <a:latin typeface="Tahoma" pitchFamily="-112" charset="0"/>
        <a:ea typeface="ＭＳ Ｐゴシック" pitchFamily="-112"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428C8A"/>
    <a:srgbClr val="7575FF"/>
    <a:srgbClr val="6666FF"/>
    <a:srgbClr val="FFCC00"/>
    <a:srgbClr val="D00023"/>
    <a:srgbClr val="993300"/>
    <a:srgbClr val="CB3300"/>
    <a:srgbClr val="66CCFF"/>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97" autoAdjust="0"/>
    <p:restoredTop sz="85809" autoAdjust="0"/>
  </p:normalViewPr>
  <p:slideViewPr>
    <p:cSldViewPr>
      <p:cViewPr>
        <p:scale>
          <a:sx n="90" d="100"/>
          <a:sy n="90" d="100"/>
        </p:scale>
        <p:origin x="-306" y="60"/>
      </p:cViewPr>
      <p:guideLst>
        <p:guide orient="horz" pos="2160"/>
        <p:guide pos="2880"/>
      </p:guideLst>
    </p:cSldViewPr>
  </p:slideViewPr>
  <p:outlineViewPr>
    <p:cViewPr>
      <p:scale>
        <a:sx n="33" d="100"/>
        <a:sy n="33" d="100"/>
      </p:scale>
      <p:origin x="0" y="19080"/>
    </p:cViewPr>
  </p:outlineViewPr>
  <p:notesTextViewPr>
    <p:cViewPr>
      <p:scale>
        <a:sx n="100" d="100"/>
        <a:sy n="100" d="100"/>
      </p:scale>
      <p:origin x="0" y="0"/>
    </p:cViewPr>
  </p:notesTextViewPr>
  <p:sorterViewPr>
    <p:cViewPr>
      <p:scale>
        <a:sx n="50" d="100"/>
        <a:sy n="50" d="100"/>
      </p:scale>
      <p:origin x="0" y="0"/>
    </p:cViewPr>
  </p:sorterViewPr>
  <p:notesViewPr>
    <p:cSldViewPr>
      <p:cViewPr>
        <p:scale>
          <a:sx n="112" d="100"/>
          <a:sy n="112" d="100"/>
        </p:scale>
        <p:origin x="-1728" y="2664"/>
      </p:cViewPr>
      <p:guideLst>
        <p:guide orient="horz" pos="2904"/>
        <p:guide pos="218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6802" name="Picture 11" descr="BKG-12x-Rules.jpg"/>
          <p:cNvPicPr>
            <a:picLocks noChangeAspect="1"/>
          </p:cNvPicPr>
          <p:nvPr/>
        </p:nvPicPr>
        <p:blipFill>
          <a:blip r:embed="rId2"/>
          <a:srcRect l="24028" t="92223"/>
          <a:stretch>
            <a:fillRect/>
          </a:stretch>
        </p:blipFill>
        <p:spPr bwMode="auto">
          <a:xfrm>
            <a:off x="0" y="8686800"/>
            <a:ext cx="6946900" cy="533400"/>
          </a:xfrm>
          <a:prstGeom prst="rect">
            <a:avLst/>
          </a:prstGeom>
          <a:noFill/>
          <a:ln w="9525">
            <a:noFill/>
            <a:miter lim="800000"/>
            <a:headEnd/>
            <a:tailEnd/>
          </a:ln>
        </p:spPr>
      </p:pic>
      <p:sp>
        <p:nvSpPr>
          <p:cNvPr id="65538" name="Rectangle 2"/>
          <p:cNvSpPr>
            <a:spLocks noGrp="1" noChangeArrowheads="1"/>
          </p:cNvSpPr>
          <p:nvPr>
            <p:ph type="hdr" sz="quarter"/>
          </p:nvPr>
        </p:nvSpPr>
        <p:spPr bwMode="auto">
          <a:xfrm>
            <a:off x="539750" y="76200"/>
            <a:ext cx="3011488" cy="231775"/>
          </a:xfrm>
          <a:prstGeom prst="rect">
            <a:avLst/>
          </a:prstGeom>
          <a:noFill/>
          <a:ln w="9525">
            <a:noFill/>
            <a:miter lim="800000"/>
            <a:headEnd/>
            <a:tailEnd/>
          </a:ln>
          <a:effectLst/>
        </p:spPr>
        <p:txBody>
          <a:bodyPr vert="horz" wrap="square" lIns="92382" tIns="46191" rIns="92382" bIns="46191" numCol="1" anchor="t" anchorCtr="0" compatLnSpc="1">
            <a:prstTxWarp prst="textNoShape">
              <a:avLst/>
            </a:prstTxWarp>
          </a:bodyPr>
          <a:lstStyle>
            <a:lvl1pPr defTabSz="923925">
              <a:defRPr sz="1000">
                <a:ea typeface="+mn-ea"/>
              </a:defRPr>
            </a:lvl1pPr>
          </a:lstStyle>
          <a:p>
            <a:pPr>
              <a:defRPr/>
            </a:pPr>
            <a:r>
              <a:rPr lang="en-US"/>
              <a:t>Presentation Title</a:t>
            </a:r>
          </a:p>
        </p:txBody>
      </p:sp>
      <p:grpSp>
        <p:nvGrpSpPr>
          <p:cNvPr id="76807" name="Group 25"/>
          <p:cNvGrpSpPr>
            <a:grpSpLocks/>
          </p:cNvGrpSpPr>
          <p:nvPr/>
        </p:nvGrpSpPr>
        <p:grpSpPr bwMode="auto">
          <a:xfrm>
            <a:off x="3460750" y="8880475"/>
            <a:ext cx="2451100" cy="327025"/>
            <a:chOff x="2445" y="4095"/>
            <a:chExt cx="1524" cy="204"/>
          </a:xfrm>
        </p:grpSpPr>
        <p:sp>
          <p:nvSpPr>
            <p:cNvPr id="65562" name="Text Box 26"/>
            <p:cNvSpPr txBox="1">
              <a:spLocks noChangeArrowheads="1"/>
            </p:cNvSpPr>
            <p:nvPr userDrawn="1"/>
          </p:nvSpPr>
          <p:spPr bwMode="auto">
            <a:xfrm>
              <a:off x="2445" y="4095"/>
              <a:ext cx="1524" cy="125"/>
            </a:xfrm>
            <a:prstGeom prst="rect">
              <a:avLst/>
            </a:prstGeom>
            <a:noFill/>
            <a:ln w="9525">
              <a:noFill/>
              <a:miter lim="800000"/>
              <a:headEnd/>
              <a:tailEnd/>
            </a:ln>
            <a:effectLst/>
          </p:spPr>
          <p:txBody>
            <a:bodyPr lIns="92382" tIns="46191" rIns="92382" bIns="46191">
              <a:spAutoFit/>
            </a:bodyPr>
            <a:lstStyle/>
            <a:p>
              <a:pPr defTabSz="923925">
                <a:spcBef>
                  <a:spcPct val="50000"/>
                </a:spcBef>
                <a:defRPr/>
              </a:pPr>
              <a:r>
                <a:rPr lang="en-US" sz="700" dirty="0">
                  <a:solidFill>
                    <a:schemeClr val="bg2"/>
                  </a:solidFill>
                </a:rPr>
                <a:t>© </a:t>
              </a:r>
              <a:r>
                <a:rPr lang="en-US" sz="700" dirty="0" smtClean="0">
                  <a:solidFill>
                    <a:schemeClr val="bg2"/>
                  </a:solidFill>
                </a:rPr>
                <a:t>2013 Mentor </a:t>
              </a:r>
              <a:r>
                <a:rPr lang="en-US" sz="700" dirty="0">
                  <a:solidFill>
                    <a:schemeClr val="bg2"/>
                  </a:solidFill>
                </a:rPr>
                <a:t>Graphics Corp. Company Confidential</a:t>
              </a:r>
            </a:p>
          </p:txBody>
        </p:sp>
        <p:sp>
          <p:nvSpPr>
            <p:cNvPr id="1046" name="Text Box 22"/>
            <p:cNvSpPr txBox="1">
              <a:spLocks noChangeArrowheads="1"/>
            </p:cNvSpPr>
            <p:nvPr userDrawn="1"/>
          </p:nvSpPr>
          <p:spPr bwMode="auto">
            <a:xfrm>
              <a:off x="2448" y="4164"/>
              <a:ext cx="912" cy="135"/>
            </a:xfrm>
            <a:prstGeom prst="rect">
              <a:avLst/>
            </a:prstGeom>
            <a:noFill/>
            <a:ln w="9525">
              <a:noFill/>
              <a:miter lim="800000"/>
              <a:headEnd/>
              <a:tailEnd/>
            </a:ln>
          </p:spPr>
          <p:txBody>
            <a:bodyPr lIns="92382" tIns="46191" rIns="230955" bIns="46191"/>
            <a:lstStyle/>
            <a:p>
              <a:pPr defTabSz="923925">
                <a:spcBef>
                  <a:spcPct val="50000"/>
                </a:spcBef>
                <a:defRPr/>
              </a:pPr>
              <a:r>
                <a:rPr lang="en-US" sz="800" b="1">
                  <a:solidFill>
                    <a:schemeClr val="bg2"/>
                  </a:solidFill>
                  <a:cs typeface="ＭＳ Ｐゴシック" pitchFamily="-112" charset="-128"/>
                </a:rPr>
                <a:t>www.mentor.com</a:t>
              </a:r>
            </a:p>
          </p:txBody>
        </p:sp>
      </p:grpSp>
      <p:sp>
        <p:nvSpPr>
          <p:cNvPr id="10" name="Footer Placeholder 9"/>
          <p:cNvSpPr>
            <a:spLocks noGrp="1"/>
          </p:cNvSpPr>
          <p:nvPr>
            <p:ph type="ftr" sz="quarter" idx="2"/>
          </p:nvPr>
        </p:nvSpPr>
        <p:spPr>
          <a:xfrm>
            <a:off x="463550" y="8980956"/>
            <a:ext cx="2971800" cy="237744"/>
          </a:xfrm>
          <a:prstGeom prst="rect">
            <a:avLst/>
          </a:prstGeom>
        </p:spPr>
        <p:txBody>
          <a:bodyPr vert="horz" lIns="91440" tIns="45720" rIns="91440" bIns="45720" rtlCol="0" anchor="b"/>
          <a:lstStyle>
            <a:lvl1pPr algn="l">
              <a:defRPr sz="1200"/>
            </a:lvl1pPr>
          </a:lstStyle>
          <a:p>
            <a:pPr lvl="0" defTabSz="923925">
              <a:defRPr/>
            </a:pPr>
            <a:r>
              <a:rPr lang="en-US" sz="800" dirty="0" smtClean="0">
                <a:solidFill>
                  <a:srgbClr val="000000"/>
                </a:solidFill>
              </a:rPr>
              <a:t>Your Initials, Presentation Title, Month Year</a:t>
            </a:r>
          </a:p>
        </p:txBody>
      </p:sp>
      <p:sp>
        <p:nvSpPr>
          <p:cNvPr id="11" name="Slide Number Placeholder 10"/>
          <p:cNvSpPr>
            <a:spLocks noGrp="1"/>
          </p:cNvSpPr>
          <p:nvPr>
            <p:ph type="sldNum" sz="quarter" idx="3"/>
          </p:nvPr>
        </p:nvSpPr>
        <p:spPr>
          <a:xfrm>
            <a:off x="0" y="8980956"/>
            <a:ext cx="463346" cy="237744"/>
          </a:xfrm>
          <a:prstGeom prst="rect">
            <a:avLst/>
          </a:prstGeom>
        </p:spPr>
        <p:txBody>
          <a:bodyPr vert="horz" lIns="91440" tIns="45720" rIns="91440" bIns="45720" rtlCol="0" anchor="b"/>
          <a:lstStyle>
            <a:lvl1pPr algn="r">
              <a:defRPr sz="1200"/>
            </a:lvl1pPr>
          </a:lstStyle>
          <a:p>
            <a:pPr algn="ctr"/>
            <a:fld id="{D2BC424D-003F-4F60-9028-6437F3764404}" type="slidenum">
              <a:rPr lang="en-US" sz="800" smtClean="0"/>
              <a:pPr algn="ctr"/>
              <a:t>‹#›</a:t>
            </a:fld>
            <a:endParaRPr lang="en-US" sz="800"/>
          </a:p>
        </p:txBody>
      </p:sp>
    </p:spTree>
    <p:extLst>
      <p:ext uri="{BB962C8B-B14F-4D97-AF65-F5344CB8AC3E}">
        <p14:creationId xmlns:p14="http://schemas.microsoft.com/office/powerpoint/2010/main" val="4180017182"/>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5" name="Rectangle 4"/>
          <p:cNvSpPr>
            <a:spLocks noGrp="1" noRot="1" noChangeAspect="1" noChangeArrowheads="1" noTextEdit="1"/>
          </p:cNvSpPr>
          <p:nvPr>
            <p:ph type="sldImg" idx="2"/>
          </p:nvPr>
        </p:nvSpPr>
        <p:spPr bwMode="auto">
          <a:xfrm>
            <a:off x="1400175" y="461963"/>
            <a:ext cx="4148138" cy="3111500"/>
          </a:xfrm>
          <a:prstGeom prst="rect">
            <a:avLst/>
          </a:prstGeom>
          <a:noFill/>
          <a:ln w="9525">
            <a:solidFill>
              <a:srgbClr val="000000"/>
            </a:solidFill>
            <a:miter lim="800000"/>
            <a:headEnd/>
            <a:tailEnd/>
          </a:ln>
        </p:spPr>
      </p:sp>
      <p:sp>
        <p:nvSpPr>
          <p:cNvPr id="67589" name="Rectangle 5"/>
          <p:cNvSpPr>
            <a:spLocks noGrp="1" noChangeArrowheads="1"/>
          </p:cNvSpPr>
          <p:nvPr>
            <p:ph type="body" sz="quarter" idx="3"/>
          </p:nvPr>
        </p:nvSpPr>
        <p:spPr bwMode="auto">
          <a:xfrm>
            <a:off x="695325" y="3611563"/>
            <a:ext cx="5556250" cy="4987925"/>
          </a:xfrm>
          <a:prstGeom prst="rect">
            <a:avLst/>
          </a:prstGeom>
          <a:noFill/>
          <a:ln w="9525">
            <a:noFill/>
            <a:miter lim="800000"/>
            <a:headEnd/>
            <a:tailEnd/>
          </a:ln>
          <a:effectLst/>
        </p:spPr>
        <p:txBody>
          <a:bodyPr vert="horz" wrap="square" lIns="92382" tIns="46191" rIns="92382" bIns="46191" numCol="1" anchor="t" anchorCtr="0" compatLnSpc="1">
            <a:prstTxWarp prst="textNoShape">
              <a:avLst/>
            </a:prstTxWarp>
          </a:bodyPr>
          <a:lstStyle/>
          <a:p>
            <a:pPr lvl="0"/>
            <a:endParaRPr lang="en-US" noProof="0" dirty="0"/>
          </a:p>
        </p:txBody>
      </p:sp>
      <p:sp>
        <p:nvSpPr>
          <p:cNvPr id="1029" name="Rectangle 5"/>
          <p:cNvSpPr>
            <a:spLocks noChangeArrowheads="1"/>
          </p:cNvSpPr>
          <p:nvPr/>
        </p:nvSpPr>
        <p:spPr bwMode="auto">
          <a:xfrm>
            <a:off x="4090988" y="6684963"/>
            <a:ext cx="4630737" cy="230187"/>
          </a:xfrm>
          <a:prstGeom prst="rect">
            <a:avLst/>
          </a:prstGeom>
          <a:noFill/>
          <a:ln w="9525">
            <a:noFill/>
            <a:miter lim="800000"/>
            <a:headEnd/>
            <a:tailEnd/>
          </a:ln>
        </p:spPr>
        <p:txBody>
          <a:bodyPr lIns="92382" tIns="46191" rIns="92382" bIns="46191"/>
          <a:lstStyle/>
          <a:p>
            <a:pPr algn="r" defTabSz="923925" eaLnBrk="0" hangingPunct="0">
              <a:defRPr/>
            </a:pPr>
            <a:endParaRPr lang="en-US" sz="800">
              <a:solidFill>
                <a:srgbClr val="7F7F7F"/>
              </a:solidFill>
              <a:cs typeface="ＭＳ Ｐゴシック" pitchFamily="-112" charset="-128"/>
            </a:endParaRPr>
          </a:p>
        </p:txBody>
      </p:sp>
      <p:sp>
        <p:nvSpPr>
          <p:cNvPr id="2" name="Rectangle 5"/>
          <p:cNvSpPr>
            <a:spLocks noChangeArrowheads="1"/>
          </p:cNvSpPr>
          <p:nvPr/>
        </p:nvSpPr>
        <p:spPr bwMode="auto">
          <a:xfrm>
            <a:off x="4090988" y="6684963"/>
            <a:ext cx="4630737" cy="230187"/>
          </a:xfrm>
          <a:prstGeom prst="rect">
            <a:avLst/>
          </a:prstGeom>
          <a:noFill/>
          <a:ln w="9525">
            <a:noFill/>
            <a:miter lim="800000"/>
            <a:headEnd/>
            <a:tailEnd/>
          </a:ln>
        </p:spPr>
        <p:txBody>
          <a:bodyPr lIns="92382" tIns="46191" rIns="92382" bIns="46191"/>
          <a:lstStyle/>
          <a:p>
            <a:pPr algn="r" defTabSz="923925" eaLnBrk="0" hangingPunct="0">
              <a:defRPr/>
            </a:pPr>
            <a:endParaRPr lang="en-US" sz="800">
              <a:solidFill>
                <a:srgbClr val="7F7F7F"/>
              </a:solidFill>
              <a:cs typeface="ＭＳ Ｐゴシック" pitchFamily="-112" charset="-128"/>
            </a:endParaRPr>
          </a:p>
        </p:txBody>
      </p:sp>
      <p:pic>
        <p:nvPicPr>
          <p:cNvPr id="59400" name="Picture 17" descr="bar a short.png"/>
          <p:cNvPicPr>
            <a:picLocks noChangeAspect="1"/>
          </p:cNvPicPr>
          <p:nvPr/>
        </p:nvPicPr>
        <p:blipFill>
          <a:blip r:embed="rId2"/>
          <a:srcRect/>
          <a:stretch>
            <a:fillRect/>
          </a:stretch>
        </p:blipFill>
        <p:spPr bwMode="auto">
          <a:xfrm>
            <a:off x="3511550" y="8870950"/>
            <a:ext cx="3435350" cy="12700"/>
          </a:xfrm>
          <a:prstGeom prst="rect">
            <a:avLst/>
          </a:prstGeom>
          <a:noFill/>
          <a:ln w="9525">
            <a:noFill/>
            <a:miter lim="800000"/>
            <a:headEnd/>
            <a:tailEnd/>
          </a:ln>
        </p:spPr>
      </p:pic>
      <p:grpSp>
        <p:nvGrpSpPr>
          <p:cNvPr id="59402" name="Group 24"/>
          <p:cNvGrpSpPr>
            <a:grpSpLocks/>
          </p:cNvGrpSpPr>
          <p:nvPr/>
        </p:nvGrpSpPr>
        <p:grpSpPr bwMode="auto">
          <a:xfrm>
            <a:off x="3381375" y="8880475"/>
            <a:ext cx="2451100" cy="327025"/>
            <a:chOff x="2445" y="4095"/>
            <a:chExt cx="1524" cy="204"/>
          </a:xfrm>
        </p:grpSpPr>
        <p:sp>
          <p:nvSpPr>
            <p:cNvPr id="67609" name="Text Box 25"/>
            <p:cNvSpPr txBox="1">
              <a:spLocks noChangeArrowheads="1"/>
            </p:cNvSpPr>
            <p:nvPr userDrawn="1"/>
          </p:nvSpPr>
          <p:spPr bwMode="auto">
            <a:xfrm>
              <a:off x="2445" y="4095"/>
              <a:ext cx="1524" cy="125"/>
            </a:xfrm>
            <a:prstGeom prst="rect">
              <a:avLst/>
            </a:prstGeom>
            <a:noFill/>
            <a:ln w="9525">
              <a:noFill/>
              <a:miter lim="800000"/>
              <a:headEnd/>
              <a:tailEnd/>
            </a:ln>
            <a:effectLst/>
          </p:spPr>
          <p:txBody>
            <a:bodyPr lIns="92382" tIns="46191" rIns="92382" bIns="46191">
              <a:spAutoFit/>
            </a:bodyPr>
            <a:lstStyle/>
            <a:p>
              <a:pPr defTabSz="923925">
                <a:spcBef>
                  <a:spcPct val="50000"/>
                </a:spcBef>
                <a:defRPr/>
              </a:pPr>
              <a:r>
                <a:rPr lang="en-US" sz="700" dirty="0">
                  <a:solidFill>
                    <a:schemeClr val="bg2"/>
                  </a:solidFill>
                </a:rPr>
                <a:t>© </a:t>
              </a:r>
              <a:r>
                <a:rPr lang="en-US" sz="700" dirty="0" smtClean="0">
                  <a:solidFill>
                    <a:schemeClr val="bg2"/>
                  </a:solidFill>
                </a:rPr>
                <a:t>2013 </a:t>
              </a:r>
              <a:r>
                <a:rPr lang="en-US" sz="700" dirty="0">
                  <a:solidFill>
                    <a:schemeClr val="bg2"/>
                  </a:solidFill>
                </a:rPr>
                <a:t>Mentor Graphics Corp. Company Confidential</a:t>
              </a:r>
            </a:p>
          </p:txBody>
        </p:sp>
        <p:sp>
          <p:nvSpPr>
            <p:cNvPr id="1046" name="Text Box 22"/>
            <p:cNvSpPr txBox="1">
              <a:spLocks noChangeArrowheads="1"/>
            </p:cNvSpPr>
            <p:nvPr userDrawn="1"/>
          </p:nvSpPr>
          <p:spPr bwMode="auto">
            <a:xfrm>
              <a:off x="2448" y="4164"/>
              <a:ext cx="912" cy="135"/>
            </a:xfrm>
            <a:prstGeom prst="rect">
              <a:avLst/>
            </a:prstGeom>
            <a:noFill/>
            <a:ln w="9525">
              <a:noFill/>
              <a:miter lim="800000"/>
              <a:headEnd/>
              <a:tailEnd/>
            </a:ln>
          </p:spPr>
          <p:txBody>
            <a:bodyPr lIns="92382" tIns="46191" rIns="230955" bIns="46191"/>
            <a:lstStyle/>
            <a:p>
              <a:pPr defTabSz="923925">
                <a:spcBef>
                  <a:spcPct val="50000"/>
                </a:spcBef>
                <a:defRPr/>
              </a:pPr>
              <a:r>
                <a:rPr lang="en-US" sz="800" b="1">
                  <a:solidFill>
                    <a:schemeClr val="bg2"/>
                  </a:solidFill>
                  <a:cs typeface="ＭＳ Ｐゴシック" pitchFamily="-112" charset="-128"/>
                </a:rPr>
                <a:t>www.mentor.com</a:t>
              </a:r>
            </a:p>
          </p:txBody>
        </p:sp>
      </p:grpSp>
      <p:pic>
        <p:nvPicPr>
          <p:cNvPr id="59403" name="Picture 12" descr="MGC-Logo_Black-72.png"/>
          <p:cNvPicPr>
            <a:picLocks noChangeAspect="1"/>
          </p:cNvPicPr>
          <p:nvPr/>
        </p:nvPicPr>
        <p:blipFill>
          <a:blip r:embed="rId3"/>
          <a:srcRect/>
          <a:stretch>
            <a:fillRect/>
          </a:stretch>
        </p:blipFill>
        <p:spPr bwMode="auto">
          <a:xfrm>
            <a:off x="6065838" y="8951913"/>
            <a:ext cx="711200" cy="233362"/>
          </a:xfrm>
          <a:prstGeom prst="rect">
            <a:avLst/>
          </a:prstGeom>
          <a:noFill/>
          <a:ln w="9525">
            <a:noFill/>
            <a:miter lim="800000"/>
            <a:headEnd/>
            <a:tailEnd/>
          </a:ln>
        </p:spPr>
      </p:pic>
      <p:sp>
        <p:nvSpPr>
          <p:cNvPr id="67586" name="Rectangle 2"/>
          <p:cNvSpPr>
            <a:spLocks noGrp="1" noChangeArrowheads="1"/>
          </p:cNvSpPr>
          <p:nvPr>
            <p:ph type="hdr" sz="quarter"/>
          </p:nvPr>
        </p:nvSpPr>
        <p:spPr bwMode="auto">
          <a:xfrm>
            <a:off x="0" y="0"/>
            <a:ext cx="6946900" cy="423863"/>
          </a:xfrm>
          <a:prstGeom prst="rect">
            <a:avLst/>
          </a:prstGeom>
          <a:noFill/>
          <a:ln w="9525">
            <a:noFill/>
            <a:miter lim="800000"/>
            <a:headEnd/>
            <a:tailEnd/>
          </a:ln>
          <a:effectLst/>
        </p:spPr>
        <p:txBody>
          <a:bodyPr vert="horz" wrap="square" lIns="91440" tIns="228600" rIns="92382" bIns="45720" numCol="1" anchor="t" anchorCtr="1" compatLnSpc="1">
            <a:prstTxWarp prst="textNoShape">
              <a:avLst/>
            </a:prstTxWarp>
          </a:bodyPr>
          <a:lstStyle>
            <a:lvl1pPr algn="ctr" defTabSz="923925">
              <a:defRPr sz="900">
                <a:ea typeface="+mn-ea"/>
              </a:defRPr>
            </a:lvl1pPr>
          </a:lstStyle>
          <a:p>
            <a:pPr>
              <a:defRPr/>
            </a:pPr>
            <a:r>
              <a:rPr lang="en-US"/>
              <a:t>Presentation Title</a:t>
            </a:r>
          </a:p>
        </p:txBody>
      </p:sp>
      <p:sp>
        <p:nvSpPr>
          <p:cNvPr id="15" name="Slide Number Placeholder 14"/>
          <p:cNvSpPr>
            <a:spLocks noGrp="1"/>
          </p:cNvSpPr>
          <p:nvPr>
            <p:ph type="sldNum" sz="quarter" idx="5"/>
          </p:nvPr>
        </p:nvSpPr>
        <p:spPr>
          <a:xfrm>
            <a:off x="0" y="8988270"/>
            <a:ext cx="466344" cy="230430"/>
          </a:xfrm>
          <a:prstGeom prst="rect">
            <a:avLst/>
          </a:prstGeom>
        </p:spPr>
        <p:txBody>
          <a:bodyPr vert="horz" lIns="91440" tIns="45720" rIns="91440" bIns="45720" rtlCol="0" anchor="b"/>
          <a:lstStyle>
            <a:lvl1pPr algn="ctr">
              <a:defRPr sz="800"/>
            </a:lvl1pPr>
          </a:lstStyle>
          <a:p>
            <a:fld id="{4EF60D13-6827-4DE5-BBDB-189D9C1C94B1}" type="slidenum">
              <a:rPr lang="en-US" smtClean="0"/>
              <a:pPr/>
              <a:t>‹#›</a:t>
            </a:fld>
            <a:endParaRPr lang="en-US"/>
          </a:p>
        </p:txBody>
      </p:sp>
      <p:sp>
        <p:nvSpPr>
          <p:cNvPr id="16" name="Footer Placeholder 15"/>
          <p:cNvSpPr>
            <a:spLocks noGrp="1"/>
          </p:cNvSpPr>
          <p:nvPr>
            <p:ph type="ftr" sz="quarter" idx="4"/>
          </p:nvPr>
        </p:nvSpPr>
        <p:spPr>
          <a:xfrm>
            <a:off x="474728" y="8988270"/>
            <a:ext cx="2971800" cy="237744"/>
          </a:xfrm>
          <a:prstGeom prst="rect">
            <a:avLst/>
          </a:prstGeom>
        </p:spPr>
        <p:txBody>
          <a:bodyPr vert="horz" lIns="91440" tIns="45720" rIns="91440" bIns="45720" rtlCol="0" anchor="b"/>
          <a:lstStyle>
            <a:lvl1pPr algn="l">
              <a:defRPr sz="800"/>
            </a:lvl1pPr>
          </a:lstStyle>
          <a:p>
            <a:r>
              <a:rPr lang="en-US" smtClean="0"/>
              <a:t>Your Initials, Presentation Title, Month Year</a:t>
            </a:r>
            <a:endParaRPr lang="en-US" dirty="0"/>
          </a:p>
        </p:txBody>
      </p:sp>
    </p:spTree>
    <p:extLst>
      <p:ext uri="{BB962C8B-B14F-4D97-AF65-F5344CB8AC3E}">
        <p14:creationId xmlns:p14="http://schemas.microsoft.com/office/powerpoint/2010/main" val="3546450968"/>
      </p:ext>
    </p:extLst>
  </p:cSld>
  <p:clrMap bg1="lt1" tx1="dk1" bg2="lt2" tx2="dk2" accent1="accent1" accent2="accent2" accent3="accent3" accent4="accent4" accent5="accent5" accent6="accent6" hlink="hlink" folHlink="folHlink"/>
  <p:hf dt="0"/>
  <p:notesStyle>
    <a:lvl1pPr algn="l" defTabSz="228600" rtl="0" eaLnBrk="0" fontAlgn="base" hangingPunct="0">
      <a:spcBef>
        <a:spcPct val="30000"/>
      </a:spcBef>
      <a:spcAft>
        <a:spcPct val="0"/>
      </a:spcAft>
      <a:defRPr sz="1200" kern="1200" baseline="0">
        <a:solidFill>
          <a:schemeClr val="tx1"/>
        </a:solidFill>
        <a:latin typeface="Tahoma" pitchFamily="-112" charset="0"/>
        <a:ea typeface="ＭＳ Ｐゴシック" pitchFamily="-112" charset="-128"/>
        <a:cs typeface="+mn-cs"/>
      </a:defRPr>
    </a:lvl1pPr>
    <a:lvl2pPr marL="293688" algn="l" rtl="0" eaLnBrk="0" fontAlgn="base" hangingPunct="0">
      <a:spcBef>
        <a:spcPct val="30000"/>
      </a:spcBef>
      <a:spcAft>
        <a:spcPct val="0"/>
      </a:spcAft>
      <a:defRPr sz="1000" kern="1200">
        <a:solidFill>
          <a:schemeClr val="tx1"/>
        </a:solidFill>
        <a:latin typeface="Tahoma" pitchFamily="-112" charset="0"/>
        <a:ea typeface="ＭＳ Ｐゴシック" pitchFamily="-112" charset="-128"/>
        <a:cs typeface="+mn-cs"/>
      </a:defRPr>
    </a:lvl2pPr>
    <a:lvl3pPr marL="636588" algn="l" rtl="0" eaLnBrk="0" fontAlgn="base" hangingPunct="0">
      <a:spcBef>
        <a:spcPct val="30000"/>
      </a:spcBef>
      <a:spcAft>
        <a:spcPct val="0"/>
      </a:spcAft>
      <a:defRPr sz="1000" kern="1200">
        <a:solidFill>
          <a:schemeClr val="tx1"/>
        </a:solidFill>
        <a:latin typeface="Tahoma" pitchFamily="-112" charset="0"/>
        <a:ea typeface="ＭＳ Ｐゴシック" pitchFamily="-112" charset="-128"/>
        <a:cs typeface="+mn-cs"/>
      </a:defRPr>
    </a:lvl3pPr>
    <a:lvl4pPr marL="979488" algn="l" rtl="0" eaLnBrk="0" fontAlgn="base" hangingPunct="0">
      <a:spcBef>
        <a:spcPct val="30000"/>
      </a:spcBef>
      <a:spcAft>
        <a:spcPct val="0"/>
      </a:spcAft>
      <a:defRPr sz="1000" kern="1200">
        <a:solidFill>
          <a:schemeClr val="tx1"/>
        </a:solidFill>
        <a:latin typeface="Tahoma" pitchFamily="-112" charset="0"/>
        <a:ea typeface="ＭＳ Ｐゴシック" pitchFamily="-112" charset="-128"/>
        <a:cs typeface="+mn-cs"/>
      </a:defRPr>
    </a:lvl4pPr>
    <a:lvl5pPr marL="1322388" algn="l" rtl="0" eaLnBrk="0" fontAlgn="base" hangingPunct="0">
      <a:spcBef>
        <a:spcPct val="30000"/>
      </a:spcBef>
      <a:spcAft>
        <a:spcPct val="0"/>
      </a:spcAft>
      <a:defRPr sz="1000" kern="1200">
        <a:solidFill>
          <a:schemeClr val="tx1"/>
        </a:solidFill>
        <a:latin typeface="Tahoma" pitchFamily="-112" charset="0"/>
        <a:ea typeface="ＭＳ Ｐゴシック" pitchFamily="-11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 saying these are not interesting or that some of the audience</a:t>
            </a:r>
            <a:r>
              <a:rPr lang="en-US" baseline="0" dirty="0" smtClean="0"/>
              <a:t> might want to talk about them!</a:t>
            </a:r>
          </a:p>
          <a:p>
            <a:r>
              <a:rPr lang="en-US" baseline="0" dirty="0" smtClean="0"/>
              <a:t>Not promising to do this at a future date either!</a:t>
            </a:r>
            <a:endParaRPr lang="en-US" dirty="0"/>
          </a:p>
        </p:txBody>
      </p:sp>
      <p:sp>
        <p:nvSpPr>
          <p:cNvPr id="4" name="Header Placeholder 3"/>
          <p:cNvSpPr>
            <a:spLocks noGrp="1"/>
          </p:cNvSpPr>
          <p:nvPr>
            <p:ph type="hdr" sz="quarter" idx="10"/>
          </p:nvPr>
        </p:nvSpPr>
        <p:spPr/>
        <p:txBody>
          <a:bodyPr/>
          <a:lstStyle/>
          <a:p>
            <a:pPr>
              <a:defRPr/>
            </a:pPr>
            <a:r>
              <a:rPr lang="en-US" smtClean="0"/>
              <a:t>Presentation Title</a:t>
            </a:r>
            <a:endParaRPr lang="en-US"/>
          </a:p>
        </p:txBody>
      </p:sp>
      <p:sp>
        <p:nvSpPr>
          <p:cNvPr id="5" name="Slide Number Placeholder 4"/>
          <p:cNvSpPr>
            <a:spLocks noGrp="1"/>
          </p:cNvSpPr>
          <p:nvPr>
            <p:ph type="sldNum" sz="quarter" idx="11"/>
          </p:nvPr>
        </p:nvSpPr>
        <p:spPr/>
        <p:txBody>
          <a:bodyPr/>
          <a:lstStyle/>
          <a:p>
            <a:fld id="{4EF60D13-6827-4DE5-BBDB-189D9C1C94B1}" type="slidenum">
              <a:rPr lang="en-US" smtClean="0"/>
              <a:pPr/>
              <a:t>3</a:t>
            </a:fld>
            <a:endParaRPr lang="en-US"/>
          </a:p>
        </p:txBody>
      </p:sp>
      <p:sp>
        <p:nvSpPr>
          <p:cNvPr id="6" name="Footer Placeholder 5"/>
          <p:cNvSpPr>
            <a:spLocks noGrp="1"/>
          </p:cNvSpPr>
          <p:nvPr>
            <p:ph type="ftr" sz="quarter" idx="12"/>
          </p:nvPr>
        </p:nvSpPr>
        <p:spPr/>
        <p:txBody>
          <a:bodyPr/>
          <a:lstStyle/>
          <a:p>
            <a:r>
              <a:rPr lang="en-US" smtClean="0"/>
              <a:t>Your Initials, Presentation Title, Month Year</a:t>
            </a:r>
            <a:endParaRPr lang="en-US" dirty="0"/>
          </a:p>
        </p:txBody>
      </p:sp>
    </p:spTree>
    <p:extLst>
      <p:ext uri="{BB962C8B-B14F-4D97-AF65-F5344CB8AC3E}">
        <p14:creationId xmlns:p14="http://schemas.microsoft.com/office/powerpoint/2010/main" val="21928815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Historical because things are better today because</a:t>
            </a:r>
            <a:r>
              <a:rPr lang="en-US" baseline="0" dirty="0" smtClean="0"/>
              <a:t> of P1735 efforts</a:t>
            </a:r>
            <a:endParaRPr lang="en-US" dirty="0"/>
          </a:p>
        </p:txBody>
      </p:sp>
      <p:sp>
        <p:nvSpPr>
          <p:cNvPr id="4" name="Header Placeholder 3"/>
          <p:cNvSpPr>
            <a:spLocks noGrp="1"/>
          </p:cNvSpPr>
          <p:nvPr>
            <p:ph type="hdr" sz="quarter" idx="10"/>
          </p:nvPr>
        </p:nvSpPr>
        <p:spPr/>
        <p:txBody>
          <a:bodyPr/>
          <a:lstStyle/>
          <a:p>
            <a:pPr>
              <a:defRPr/>
            </a:pPr>
            <a:r>
              <a:rPr lang="en-US" smtClean="0"/>
              <a:t>Presentation Title</a:t>
            </a:r>
            <a:endParaRPr lang="en-US"/>
          </a:p>
        </p:txBody>
      </p:sp>
      <p:sp>
        <p:nvSpPr>
          <p:cNvPr id="5" name="Slide Number Placeholder 4"/>
          <p:cNvSpPr>
            <a:spLocks noGrp="1"/>
          </p:cNvSpPr>
          <p:nvPr>
            <p:ph type="sldNum" sz="quarter" idx="11"/>
          </p:nvPr>
        </p:nvSpPr>
        <p:spPr/>
        <p:txBody>
          <a:bodyPr/>
          <a:lstStyle/>
          <a:p>
            <a:fld id="{4EF60D13-6827-4DE5-BBDB-189D9C1C94B1}" type="slidenum">
              <a:rPr lang="en-US" smtClean="0"/>
              <a:pPr/>
              <a:t>5</a:t>
            </a:fld>
            <a:endParaRPr lang="en-US"/>
          </a:p>
        </p:txBody>
      </p:sp>
      <p:sp>
        <p:nvSpPr>
          <p:cNvPr id="6" name="Footer Placeholder 5"/>
          <p:cNvSpPr>
            <a:spLocks noGrp="1"/>
          </p:cNvSpPr>
          <p:nvPr>
            <p:ph type="ftr" sz="quarter" idx="12"/>
          </p:nvPr>
        </p:nvSpPr>
        <p:spPr/>
        <p:txBody>
          <a:bodyPr/>
          <a:lstStyle/>
          <a:p>
            <a:r>
              <a:rPr lang="en-US" smtClean="0"/>
              <a:t>Your Initials, Presentation Title, Month Year</a:t>
            </a:r>
            <a:endParaRPr lang="en-US" dirty="0"/>
          </a:p>
        </p:txBody>
      </p:sp>
    </p:spTree>
    <p:extLst>
      <p:ext uri="{BB962C8B-B14F-4D97-AF65-F5344CB8AC3E}">
        <p14:creationId xmlns:p14="http://schemas.microsoft.com/office/powerpoint/2010/main" val="14604155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you can read the PAR for P1735</a:t>
            </a:r>
          </a:p>
          <a:p>
            <a:r>
              <a:rPr lang="en-US" dirty="0" smtClean="0"/>
              <a:t>* No</a:t>
            </a:r>
            <a:r>
              <a:rPr lang="en-US" baseline="0" dirty="0" smtClean="0"/>
              <a:t> expectation this would be achieved in 1 single step</a:t>
            </a:r>
            <a:endParaRPr lang="en-US" dirty="0"/>
          </a:p>
        </p:txBody>
      </p:sp>
      <p:sp>
        <p:nvSpPr>
          <p:cNvPr id="4" name="Header Placeholder 3"/>
          <p:cNvSpPr>
            <a:spLocks noGrp="1"/>
          </p:cNvSpPr>
          <p:nvPr>
            <p:ph type="hdr" sz="quarter" idx="10"/>
          </p:nvPr>
        </p:nvSpPr>
        <p:spPr/>
        <p:txBody>
          <a:bodyPr/>
          <a:lstStyle/>
          <a:p>
            <a:pPr>
              <a:defRPr/>
            </a:pPr>
            <a:r>
              <a:rPr lang="en-US" smtClean="0"/>
              <a:t>Presentation Title</a:t>
            </a:r>
            <a:endParaRPr lang="en-US"/>
          </a:p>
        </p:txBody>
      </p:sp>
      <p:sp>
        <p:nvSpPr>
          <p:cNvPr id="5" name="Slide Number Placeholder 4"/>
          <p:cNvSpPr>
            <a:spLocks noGrp="1"/>
          </p:cNvSpPr>
          <p:nvPr>
            <p:ph type="sldNum" sz="quarter" idx="11"/>
          </p:nvPr>
        </p:nvSpPr>
        <p:spPr/>
        <p:txBody>
          <a:bodyPr/>
          <a:lstStyle/>
          <a:p>
            <a:fld id="{4EF60D13-6827-4DE5-BBDB-189D9C1C94B1}" type="slidenum">
              <a:rPr lang="en-US" smtClean="0"/>
              <a:pPr/>
              <a:t>6</a:t>
            </a:fld>
            <a:endParaRPr lang="en-US"/>
          </a:p>
        </p:txBody>
      </p:sp>
      <p:sp>
        <p:nvSpPr>
          <p:cNvPr id="6" name="Footer Placeholder 5"/>
          <p:cNvSpPr>
            <a:spLocks noGrp="1"/>
          </p:cNvSpPr>
          <p:nvPr>
            <p:ph type="ftr" sz="quarter" idx="12"/>
          </p:nvPr>
        </p:nvSpPr>
        <p:spPr/>
        <p:txBody>
          <a:bodyPr/>
          <a:lstStyle/>
          <a:p>
            <a:r>
              <a:rPr lang="en-US" smtClean="0"/>
              <a:t>Your Initials, Presentation Title, Month Year</a:t>
            </a:r>
            <a:endParaRPr lang="en-US" dirty="0"/>
          </a:p>
        </p:txBody>
      </p:sp>
    </p:spTree>
    <p:extLst>
      <p:ext uri="{BB962C8B-B14F-4D97-AF65-F5344CB8AC3E}">
        <p14:creationId xmlns:p14="http://schemas.microsoft.com/office/powerpoint/2010/main" val="675128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r>
              <a:rPr lang="en-US" baseline="0" dirty="0" smtClean="0"/>
              <a:t> It is private to P1735 working group members only</a:t>
            </a:r>
            <a:endParaRPr lang="en-US" dirty="0"/>
          </a:p>
        </p:txBody>
      </p:sp>
      <p:sp>
        <p:nvSpPr>
          <p:cNvPr id="4" name="Header Placeholder 3"/>
          <p:cNvSpPr>
            <a:spLocks noGrp="1"/>
          </p:cNvSpPr>
          <p:nvPr>
            <p:ph type="hdr" sz="quarter" idx="10"/>
          </p:nvPr>
        </p:nvSpPr>
        <p:spPr/>
        <p:txBody>
          <a:bodyPr/>
          <a:lstStyle/>
          <a:p>
            <a:pPr>
              <a:defRPr/>
            </a:pPr>
            <a:r>
              <a:rPr lang="en-US" smtClean="0"/>
              <a:t>Presentation Title</a:t>
            </a:r>
            <a:endParaRPr lang="en-US"/>
          </a:p>
        </p:txBody>
      </p:sp>
      <p:sp>
        <p:nvSpPr>
          <p:cNvPr id="5" name="Slide Number Placeholder 4"/>
          <p:cNvSpPr>
            <a:spLocks noGrp="1"/>
          </p:cNvSpPr>
          <p:nvPr>
            <p:ph type="sldNum" sz="quarter" idx="11"/>
          </p:nvPr>
        </p:nvSpPr>
        <p:spPr/>
        <p:txBody>
          <a:bodyPr/>
          <a:lstStyle/>
          <a:p>
            <a:fld id="{4EF60D13-6827-4DE5-BBDB-189D9C1C94B1}" type="slidenum">
              <a:rPr lang="en-US" smtClean="0"/>
              <a:pPr/>
              <a:t>7</a:t>
            </a:fld>
            <a:endParaRPr lang="en-US"/>
          </a:p>
        </p:txBody>
      </p:sp>
      <p:sp>
        <p:nvSpPr>
          <p:cNvPr id="6" name="Footer Placeholder 5"/>
          <p:cNvSpPr>
            <a:spLocks noGrp="1"/>
          </p:cNvSpPr>
          <p:nvPr>
            <p:ph type="ftr" sz="quarter" idx="12"/>
          </p:nvPr>
        </p:nvSpPr>
        <p:spPr/>
        <p:txBody>
          <a:bodyPr/>
          <a:lstStyle/>
          <a:p>
            <a:r>
              <a:rPr lang="en-US" smtClean="0"/>
              <a:t>Your Initials, Presentation Title, Month Year</a:t>
            </a:r>
            <a:endParaRPr lang="en-US" dirty="0"/>
          </a:p>
        </p:txBody>
      </p:sp>
    </p:spTree>
    <p:extLst>
      <p:ext uri="{BB962C8B-B14F-4D97-AF65-F5344CB8AC3E}">
        <p14:creationId xmlns:p14="http://schemas.microsoft.com/office/powerpoint/2010/main" val="2734225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People make</a:t>
            </a:r>
            <a:r>
              <a:rPr lang="en-US" baseline="0" dirty="0" smtClean="0"/>
              <a:t> a big deal of establishing trust for public keys in </a:t>
            </a:r>
            <a:r>
              <a:rPr lang="en-US" baseline="0" dirty="0" smtClean="0"/>
              <a:t>general, but public keys for a vendor tool can be validated by licensed users of the tool</a:t>
            </a:r>
            <a:endParaRPr lang="en-US" baseline="0" dirty="0" smtClean="0"/>
          </a:p>
          <a:p>
            <a:r>
              <a:rPr lang="en-US" baseline="0" dirty="0" smtClean="0"/>
              <a:t> </a:t>
            </a:r>
            <a:endParaRPr lang="en-US" dirty="0" smtClean="0"/>
          </a:p>
          <a:p>
            <a:r>
              <a:rPr lang="en-US" dirty="0" smtClean="0"/>
              <a:t>Spoofing public keys may be possible</a:t>
            </a:r>
            <a:r>
              <a:rPr lang="en-US" baseline="0" dirty="0" smtClean="0"/>
              <a:t> in the key distribution</a:t>
            </a:r>
            <a:r>
              <a:rPr lang="en-US" dirty="0" smtClean="0"/>
              <a:t>, but spoofing the actual tool that the public key enables to work with IP is </a:t>
            </a:r>
            <a:r>
              <a:rPr lang="en-US" dirty="0" smtClean="0"/>
              <a:t>very high </a:t>
            </a:r>
            <a:r>
              <a:rPr lang="en-US" dirty="0" smtClean="0"/>
              <a:t>bar!</a:t>
            </a:r>
          </a:p>
          <a:p>
            <a:endParaRPr lang="en-US" dirty="0" smtClean="0"/>
          </a:p>
          <a:p>
            <a:r>
              <a:rPr lang="en-US" dirty="0" smtClean="0"/>
              <a:t>Key </a:t>
            </a:r>
            <a:r>
              <a:rPr lang="en-US" dirty="0" err="1" smtClean="0"/>
              <a:t>mgmt</a:t>
            </a:r>
            <a:r>
              <a:rPr lang="en-US" dirty="0" smtClean="0"/>
              <a:t> value </a:t>
            </a:r>
            <a:r>
              <a:rPr lang="en-US" dirty="0" smtClean="0"/>
              <a:t>is its separation from</a:t>
            </a:r>
            <a:r>
              <a:rPr lang="en-US" baseline="0" dirty="0" smtClean="0"/>
              <a:t> HDL code and the ability to leverage key vaults to manage a set of </a:t>
            </a:r>
            <a:r>
              <a:rPr lang="en-US" baseline="0" dirty="0" smtClean="0"/>
              <a:t>keys.  It will matter in the future for IP author digital signing of IP and trust in the public key of the author</a:t>
            </a:r>
            <a:endParaRPr lang="en-US" dirty="0"/>
          </a:p>
        </p:txBody>
      </p:sp>
      <p:sp>
        <p:nvSpPr>
          <p:cNvPr id="4" name="Header Placeholder 3"/>
          <p:cNvSpPr>
            <a:spLocks noGrp="1"/>
          </p:cNvSpPr>
          <p:nvPr>
            <p:ph type="hdr" sz="quarter" idx="10"/>
          </p:nvPr>
        </p:nvSpPr>
        <p:spPr/>
        <p:txBody>
          <a:bodyPr/>
          <a:lstStyle/>
          <a:p>
            <a:pPr>
              <a:defRPr/>
            </a:pPr>
            <a:r>
              <a:rPr lang="en-US" smtClean="0"/>
              <a:t>Presentation Title</a:t>
            </a:r>
            <a:endParaRPr lang="en-US"/>
          </a:p>
        </p:txBody>
      </p:sp>
      <p:sp>
        <p:nvSpPr>
          <p:cNvPr id="5" name="Slide Number Placeholder 4"/>
          <p:cNvSpPr>
            <a:spLocks noGrp="1"/>
          </p:cNvSpPr>
          <p:nvPr>
            <p:ph type="sldNum" sz="quarter" idx="11"/>
          </p:nvPr>
        </p:nvSpPr>
        <p:spPr/>
        <p:txBody>
          <a:bodyPr/>
          <a:lstStyle/>
          <a:p>
            <a:fld id="{4EF60D13-6827-4DE5-BBDB-189D9C1C94B1}" type="slidenum">
              <a:rPr lang="en-US" smtClean="0"/>
              <a:pPr/>
              <a:t>10</a:t>
            </a:fld>
            <a:endParaRPr lang="en-US"/>
          </a:p>
        </p:txBody>
      </p:sp>
      <p:sp>
        <p:nvSpPr>
          <p:cNvPr id="6" name="Footer Placeholder 5"/>
          <p:cNvSpPr>
            <a:spLocks noGrp="1"/>
          </p:cNvSpPr>
          <p:nvPr>
            <p:ph type="ftr" sz="quarter" idx="12"/>
          </p:nvPr>
        </p:nvSpPr>
        <p:spPr/>
        <p:txBody>
          <a:bodyPr/>
          <a:lstStyle/>
          <a:p>
            <a:r>
              <a:rPr lang="en-US" smtClean="0"/>
              <a:t>Your Initials, Presentation Title, Month Year</a:t>
            </a:r>
            <a:endParaRPr lang="en-US" dirty="0"/>
          </a:p>
        </p:txBody>
      </p:sp>
    </p:spTree>
    <p:extLst>
      <p:ext uri="{BB962C8B-B14F-4D97-AF65-F5344CB8AC3E}">
        <p14:creationId xmlns:p14="http://schemas.microsoft.com/office/powerpoint/2010/main" val="19507813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This could be expanded beyond this overview and that will be valuable for some audiences</a:t>
            </a:r>
            <a:endParaRPr lang="en-US" dirty="0"/>
          </a:p>
        </p:txBody>
      </p:sp>
      <p:sp>
        <p:nvSpPr>
          <p:cNvPr id="4" name="Header Placeholder 3"/>
          <p:cNvSpPr>
            <a:spLocks noGrp="1"/>
          </p:cNvSpPr>
          <p:nvPr>
            <p:ph type="hdr" sz="quarter" idx="10"/>
          </p:nvPr>
        </p:nvSpPr>
        <p:spPr/>
        <p:txBody>
          <a:bodyPr/>
          <a:lstStyle/>
          <a:p>
            <a:pPr>
              <a:defRPr/>
            </a:pPr>
            <a:r>
              <a:rPr lang="en-US" smtClean="0"/>
              <a:t>Presentation Title</a:t>
            </a:r>
            <a:endParaRPr lang="en-US"/>
          </a:p>
        </p:txBody>
      </p:sp>
      <p:sp>
        <p:nvSpPr>
          <p:cNvPr id="5" name="Slide Number Placeholder 4"/>
          <p:cNvSpPr>
            <a:spLocks noGrp="1"/>
          </p:cNvSpPr>
          <p:nvPr>
            <p:ph type="sldNum" sz="quarter" idx="11"/>
          </p:nvPr>
        </p:nvSpPr>
        <p:spPr/>
        <p:txBody>
          <a:bodyPr/>
          <a:lstStyle/>
          <a:p>
            <a:fld id="{4EF60D13-6827-4DE5-BBDB-189D9C1C94B1}" type="slidenum">
              <a:rPr lang="en-US" smtClean="0"/>
              <a:pPr/>
              <a:t>12</a:t>
            </a:fld>
            <a:endParaRPr lang="en-US"/>
          </a:p>
        </p:txBody>
      </p:sp>
      <p:sp>
        <p:nvSpPr>
          <p:cNvPr id="6" name="Footer Placeholder 5"/>
          <p:cNvSpPr>
            <a:spLocks noGrp="1"/>
          </p:cNvSpPr>
          <p:nvPr>
            <p:ph type="ftr" sz="quarter" idx="12"/>
          </p:nvPr>
        </p:nvSpPr>
        <p:spPr/>
        <p:txBody>
          <a:bodyPr/>
          <a:lstStyle/>
          <a:p>
            <a:r>
              <a:rPr lang="en-US" smtClean="0"/>
              <a:t>Your Initials, Presentation Title, Month Year</a:t>
            </a:r>
            <a:endParaRPr lang="en-US" dirty="0"/>
          </a:p>
        </p:txBody>
      </p:sp>
    </p:spTree>
    <p:extLst>
      <p:ext uri="{BB962C8B-B14F-4D97-AF65-F5344CB8AC3E}">
        <p14:creationId xmlns:p14="http://schemas.microsoft.com/office/powerpoint/2010/main" val="4087205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These</a:t>
            </a:r>
            <a:r>
              <a:rPr lang="en-US" baseline="0" dirty="0" smtClean="0"/>
              <a:t> are talking points and need more depth in the presentation material</a:t>
            </a:r>
            <a:endParaRPr lang="en-US" dirty="0"/>
          </a:p>
        </p:txBody>
      </p:sp>
      <p:sp>
        <p:nvSpPr>
          <p:cNvPr id="4" name="Header Placeholder 3"/>
          <p:cNvSpPr>
            <a:spLocks noGrp="1"/>
          </p:cNvSpPr>
          <p:nvPr>
            <p:ph type="hdr" sz="quarter" idx="10"/>
          </p:nvPr>
        </p:nvSpPr>
        <p:spPr/>
        <p:txBody>
          <a:bodyPr/>
          <a:lstStyle/>
          <a:p>
            <a:pPr>
              <a:defRPr/>
            </a:pPr>
            <a:r>
              <a:rPr lang="en-US" smtClean="0"/>
              <a:t>Presentation Title</a:t>
            </a:r>
            <a:endParaRPr lang="en-US"/>
          </a:p>
        </p:txBody>
      </p:sp>
      <p:sp>
        <p:nvSpPr>
          <p:cNvPr id="5" name="Slide Number Placeholder 4"/>
          <p:cNvSpPr>
            <a:spLocks noGrp="1"/>
          </p:cNvSpPr>
          <p:nvPr>
            <p:ph type="sldNum" sz="quarter" idx="11"/>
          </p:nvPr>
        </p:nvSpPr>
        <p:spPr/>
        <p:txBody>
          <a:bodyPr/>
          <a:lstStyle/>
          <a:p>
            <a:fld id="{4EF60D13-6827-4DE5-BBDB-189D9C1C94B1}" type="slidenum">
              <a:rPr lang="en-US" smtClean="0"/>
              <a:pPr/>
              <a:t>13</a:t>
            </a:fld>
            <a:endParaRPr lang="en-US"/>
          </a:p>
        </p:txBody>
      </p:sp>
      <p:sp>
        <p:nvSpPr>
          <p:cNvPr id="6" name="Footer Placeholder 5"/>
          <p:cNvSpPr>
            <a:spLocks noGrp="1"/>
          </p:cNvSpPr>
          <p:nvPr>
            <p:ph type="ftr" sz="quarter" idx="12"/>
          </p:nvPr>
        </p:nvSpPr>
        <p:spPr/>
        <p:txBody>
          <a:bodyPr/>
          <a:lstStyle/>
          <a:p>
            <a:r>
              <a:rPr lang="en-US" smtClean="0"/>
              <a:t>Your Initials, Presentation Title, Month Year</a:t>
            </a:r>
            <a:endParaRPr lang="en-US" dirty="0"/>
          </a:p>
        </p:txBody>
      </p:sp>
    </p:spTree>
    <p:extLst>
      <p:ext uri="{BB962C8B-B14F-4D97-AF65-F5344CB8AC3E}">
        <p14:creationId xmlns:p14="http://schemas.microsoft.com/office/powerpoint/2010/main" val="15781543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overview isn’t complete without saying what isn’t addressed</a:t>
            </a:r>
            <a:endParaRPr lang="en-US" dirty="0"/>
          </a:p>
        </p:txBody>
      </p:sp>
      <p:sp>
        <p:nvSpPr>
          <p:cNvPr id="4" name="Header Placeholder 3"/>
          <p:cNvSpPr>
            <a:spLocks noGrp="1"/>
          </p:cNvSpPr>
          <p:nvPr>
            <p:ph type="hdr" sz="quarter" idx="10"/>
          </p:nvPr>
        </p:nvSpPr>
        <p:spPr/>
        <p:txBody>
          <a:bodyPr/>
          <a:lstStyle/>
          <a:p>
            <a:pPr>
              <a:defRPr/>
            </a:pPr>
            <a:r>
              <a:rPr lang="en-US" smtClean="0"/>
              <a:t>Presentation Title</a:t>
            </a:r>
            <a:endParaRPr lang="en-US"/>
          </a:p>
        </p:txBody>
      </p:sp>
      <p:sp>
        <p:nvSpPr>
          <p:cNvPr id="5" name="Slide Number Placeholder 4"/>
          <p:cNvSpPr>
            <a:spLocks noGrp="1"/>
          </p:cNvSpPr>
          <p:nvPr>
            <p:ph type="sldNum" sz="quarter" idx="11"/>
          </p:nvPr>
        </p:nvSpPr>
        <p:spPr/>
        <p:txBody>
          <a:bodyPr/>
          <a:lstStyle/>
          <a:p>
            <a:fld id="{4EF60D13-6827-4DE5-BBDB-189D9C1C94B1}" type="slidenum">
              <a:rPr lang="en-US" smtClean="0"/>
              <a:pPr/>
              <a:t>15</a:t>
            </a:fld>
            <a:endParaRPr lang="en-US"/>
          </a:p>
        </p:txBody>
      </p:sp>
      <p:sp>
        <p:nvSpPr>
          <p:cNvPr id="6" name="Footer Placeholder 5"/>
          <p:cNvSpPr>
            <a:spLocks noGrp="1"/>
          </p:cNvSpPr>
          <p:nvPr>
            <p:ph type="ftr" sz="quarter" idx="12"/>
          </p:nvPr>
        </p:nvSpPr>
        <p:spPr/>
        <p:txBody>
          <a:bodyPr/>
          <a:lstStyle/>
          <a:p>
            <a:r>
              <a:rPr lang="en-US" smtClean="0"/>
              <a:t>Your Initials, Presentation Title, Month Year</a:t>
            </a:r>
            <a:endParaRPr lang="en-US" dirty="0"/>
          </a:p>
        </p:txBody>
      </p:sp>
    </p:spTree>
    <p:extLst>
      <p:ext uri="{BB962C8B-B14F-4D97-AF65-F5344CB8AC3E}">
        <p14:creationId xmlns:p14="http://schemas.microsoft.com/office/powerpoint/2010/main" val="23721423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Presentation Title</a:t>
            </a:r>
            <a:endParaRPr lang="en-US"/>
          </a:p>
        </p:txBody>
      </p:sp>
      <p:sp>
        <p:nvSpPr>
          <p:cNvPr id="5" name="Slide Number Placeholder 4"/>
          <p:cNvSpPr>
            <a:spLocks noGrp="1"/>
          </p:cNvSpPr>
          <p:nvPr>
            <p:ph type="sldNum" sz="quarter" idx="11"/>
          </p:nvPr>
        </p:nvSpPr>
        <p:spPr/>
        <p:txBody>
          <a:bodyPr/>
          <a:lstStyle/>
          <a:p>
            <a:fld id="{4EF60D13-6827-4DE5-BBDB-189D9C1C94B1}" type="slidenum">
              <a:rPr lang="en-US" smtClean="0"/>
              <a:pPr/>
              <a:t>19</a:t>
            </a:fld>
            <a:endParaRPr lang="en-US"/>
          </a:p>
        </p:txBody>
      </p:sp>
      <p:sp>
        <p:nvSpPr>
          <p:cNvPr id="6" name="Footer Placeholder 5"/>
          <p:cNvSpPr>
            <a:spLocks noGrp="1"/>
          </p:cNvSpPr>
          <p:nvPr>
            <p:ph type="ftr" sz="quarter" idx="12"/>
          </p:nvPr>
        </p:nvSpPr>
        <p:spPr/>
        <p:txBody>
          <a:bodyPr/>
          <a:lstStyle/>
          <a:p>
            <a:r>
              <a:rPr lang="en-US" smtClean="0"/>
              <a:t>Your Initials, Presentation Title, Month Year</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0" name="Group 9"/>
          <p:cNvGrpSpPr/>
          <p:nvPr userDrawn="1"/>
        </p:nvGrpSpPr>
        <p:grpSpPr>
          <a:xfrm>
            <a:off x="0" y="0"/>
            <a:ext cx="9144000" cy="6858001"/>
            <a:chOff x="0" y="0"/>
            <a:chExt cx="9144000" cy="6858001"/>
          </a:xfrm>
        </p:grpSpPr>
        <p:pic>
          <p:nvPicPr>
            <p:cNvPr id="1026" name="Picture 2" descr="C:\Documents and Settings\lseigneu\Desktop\PPT2007-revD\Final RevD BKGs\BKG-rev-D-150dpi_Corp.jpg"/>
            <p:cNvPicPr>
              <a:picLocks noChangeAspect="1" noChangeArrowheads="1"/>
            </p:cNvPicPr>
            <p:nvPr userDrawn="1"/>
          </p:nvPicPr>
          <p:blipFill>
            <a:blip r:embed="rId2"/>
            <a:srcRect/>
            <a:stretch>
              <a:fillRect/>
            </a:stretch>
          </p:blipFill>
          <p:spPr bwMode="auto">
            <a:xfrm>
              <a:off x="0" y="0"/>
              <a:ext cx="9144000" cy="6858001"/>
            </a:xfrm>
            <a:prstGeom prst="rect">
              <a:avLst/>
            </a:prstGeom>
            <a:noFill/>
          </p:spPr>
        </p:pic>
        <p:grpSp>
          <p:nvGrpSpPr>
            <p:cNvPr id="6" name="Group 5"/>
            <p:cNvGrpSpPr/>
            <p:nvPr userDrawn="1"/>
          </p:nvGrpSpPr>
          <p:grpSpPr>
            <a:xfrm>
              <a:off x="6847605" y="5514110"/>
              <a:ext cx="2171700" cy="1219200"/>
              <a:chOff x="6839568" y="5506068"/>
              <a:chExt cx="2171700" cy="1219200"/>
            </a:xfrm>
          </p:grpSpPr>
          <p:sp>
            <p:nvSpPr>
              <p:cNvPr id="7" name="Rectangle 6"/>
              <p:cNvSpPr/>
              <p:nvPr/>
            </p:nvSpPr>
            <p:spPr>
              <a:xfrm>
                <a:off x="6839568" y="5506068"/>
                <a:ext cx="2171700" cy="1219200"/>
              </a:xfrm>
              <a:prstGeom prst="rect">
                <a:avLst/>
              </a:prstGeom>
              <a:solidFill>
                <a:srgbClr val="FFFFFF"/>
              </a:solidFill>
              <a:ln w="952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rgbClr val="FFFFFF"/>
                  </a:solidFill>
                  <a:effectLst/>
                  <a:uLnTx/>
                  <a:uFillTx/>
                  <a:latin typeface="Tahoma"/>
                  <a:ea typeface="+mn-ea"/>
                  <a:cs typeface="+mn-cs"/>
                </a:endParaRPr>
              </a:p>
            </p:txBody>
          </p:sp>
          <p:pic>
            <p:nvPicPr>
              <p:cNvPr id="8" name="Picture 4" descr="N:\GRAPHICS DROP\_to Linda\MGC-Logo_PMS201 [Converted].emf"/>
              <p:cNvPicPr>
                <a:picLocks noChangeAspect="1" noChangeArrowheads="1"/>
              </p:cNvPicPr>
              <p:nvPr/>
            </p:nvPicPr>
            <p:blipFill>
              <a:blip r:embed="rId3" cstate="print"/>
              <a:srcRect/>
              <a:stretch>
                <a:fillRect/>
              </a:stretch>
            </p:blipFill>
            <p:spPr bwMode="auto">
              <a:xfrm>
                <a:off x="7068450" y="5855900"/>
                <a:ext cx="1716300" cy="568547"/>
              </a:xfrm>
              <a:prstGeom prst="rect">
                <a:avLst/>
              </a:prstGeom>
              <a:noFill/>
            </p:spPr>
          </p:pic>
        </p:grpSp>
      </p:grpSp>
      <p:sp>
        <p:nvSpPr>
          <p:cNvPr id="128023" name="Rectangle 23"/>
          <p:cNvSpPr>
            <a:spLocks noGrp="1" noChangeArrowheads="1"/>
          </p:cNvSpPr>
          <p:nvPr>
            <p:ph type="subTitle" sz="quarter" idx="1"/>
          </p:nvPr>
        </p:nvSpPr>
        <p:spPr>
          <a:xfrm>
            <a:off x="3457575" y="2852738"/>
            <a:ext cx="5313363" cy="541337"/>
          </a:xfrm>
        </p:spPr>
        <p:txBody>
          <a:bodyPr lIns="0" rIns="0"/>
          <a:lstStyle>
            <a:lvl1pPr marL="0" indent="0">
              <a:buFont typeface="Wingdings" pitchFamily="-112" charset="2"/>
              <a:buNone/>
              <a:tabLst>
                <a:tab pos="3886200" algn="l"/>
              </a:tabLst>
              <a:defRPr/>
            </a:lvl1pPr>
          </a:lstStyle>
          <a:p>
            <a:r>
              <a:rPr lang="en-US" smtClean="0"/>
              <a:t>Click to edit Master subtitle style</a:t>
            </a:r>
            <a:endParaRPr lang="en-US" dirty="0"/>
          </a:p>
        </p:txBody>
      </p:sp>
      <p:sp>
        <p:nvSpPr>
          <p:cNvPr id="128007" name="Rectangle 2"/>
          <p:cNvSpPr>
            <a:spLocks noGrp="1" noChangeArrowheads="1"/>
          </p:cNvSpPr>
          <p:nvPr>
            <p:ph type="ctrTitle"/>
          </p:nvPr>
        </p:nvSpPr>
        <p:spPr>
          <a:xfrm>
            <a:off x="3457575" y="914400"/>
            <a:ext cx="5303838" cy="1752600"/>
          </a:xfrm>
        </p:spPr>
        <p:txBody>
          <a:bodyPr lIns="0" rIns="0"/>
          <a:lstStyle>
            <a:lvl1pPr>
              <a:defRPr sz="3600">
                <a:solidFill>
                  <a:schemeClr val="bg1"/>
                </a:solidFill>
              </a:defRPr>
            </a:lvl1pPr>
          </a:lstStyle>
          <a:p>
            <a:r>
              <a:rPr lang="en-US" smtClean="0"/>
              <a:t>Click to edit Master title style</a:t>
            </a:r>
            <a:endParaRPr lang="en-US"/>
          </a:p>
        </p:txBody>
      </p:sp>
      <p:sp>
        <p:nvSpPr>
          <p:cNvPr id="2" name="Footer Placeholder 1"/>
          <p:cNvSpPr>
            <a:spLocks noGrp="1"/>
          </p:cNvSpPr>
          <p:nvPr>
            <p:ph type="ftr" sz="quarter" idx="10"/>
          </p:nvPr>
        </p:nvSpPr>
        <p:spPr/>
        <p:txBody>
          <a:bodyPr/>
          <a:lstStyle/>
          <a:p>
            <a:pPr>
              <a:defRPr/>
            </a:pPr>
            <a:r>
              <a:rPr lang="en-US" smtClean="0"/>
              <a:t>JJS, P1735 Overview, March 2013</a:t>
            </a:r>
            <a:endParaRPr lang="en-US" dirty="0"/>
          </a:p>
        </p:txBody>
      </p:sp>
      <p:sp>
        <p:nvSpPr>
          <p:cNvPr id="3" name="Slide Number Placeholder 2"/>
          <p:cNvSpPr>
            <a:spLocks noGrp="1"/>
          </p:cNvSpPr>
          <p:nvPr>
            <p:ph type="sldNum" sz="quarter" idx="11"/>
          </p:nvPr>
        </p:nvSpPr>
        <p:spPr/>
        <p:txBody>
          <a:bodyPr/>
          <a:lstStyle/>
          <a:p>
            <a:fld id="{B4689765-5485-4130-8525-AA8B12692EFF}" type="slidenum">
              <a:rPr lang="en-US" smtClean="0"/>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a:t>
            </a:fld>
            <a:endParaRPr lang="en-US"/>
          </a:p>
        </p:txBody>
      </p:sp>
      <p:sp>
        <p:nvSpPr>
          <p:cNvPr id="5" name="Content Placeholder 2"/>
          <p:cNvSpPr>
            <a:spLocks noGrp="1"/>
          </p:cNvSpPr>
          <p:nvPr>
            <p:ph sz="half" idx="1"/>
          </p:nvPr>
        </p:nvSpPr>
        <p:spPr>
          <a:xfrm>
            <a:off x="0" y="1316038"/>
            <a:ext cx="4495800" cy="5070475"/>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Content Placeholder 3"/>
          <p:cNvSpPr>
            <a:spLocks noGrp="1"/>
          </p:cNvSpPr>
          <p:nvPr>
            <p:ph sz="half" idx="2"/>
          </p:nvPr>
        </p:nvSpPr>
        <p:spPr>
          <a:xfrm>
            <a:off x="4648200" y="1316038"/>
            <a:ext cx="4495800" cy="5070475"/>
          </a:xfrm>
        </p:spPr>
        <p:txBody>
          <a:bodyPr/>
          <a:lstStyle>
            <a:lvl1pPr marL="342900" marR="0" indent="-342900" algn="l" defTabSz="914400" rtl="0" eaLnBrk="0" fontAlgn="base" latinLnBrk="0" hangingPunct="0">
              <a:lnSpc>
                <a:spcPct val="100000"/>
              </a:lnSpc>
              <a:spcBef>
                <a:spcPct val="30000"/>
              </a:spcBef>
              <a:spcAft>
                <a:spcPct val="0"/>
              </a:spcAft>
              <a:buClr>
                <a:srgbClr val="428C8A"/>
              </a:buClr>
              <a:buSzPct val="80000"/>
              <a:buFont typeface="Wingdings" pitchFamily="-112" charset="2"/>
              <a:buChar char="n"/>
              <a:tabLst/>
              <a:defRPr sz="2400"/>
            </a:lvl1pPr>
            <a:lvl2pPr>
              <a:defRPr sz="2000"/>
            </a:lvl2pPr>
            <a:lvl3pPr>
              <a:defRPr sz="1800"/>
            </a:lvl3pPr>
            <a:lvl4pPr>
              <a:defRPr sz="1600"/>
            </a:lvl4pPr>
            <a:lvl5pPr marL="2057400" marR="0" indent="-228600" algn="l" defTabSz="914400" rtl="0" eaLnBrk="0" fontAlgn="base" latinLnBrk="0" hangingPunct="0">
              <a:lnSpc>
                <a:spcPct val="100000"/>
              </a:lnSpc>
              <a:spcBef>
                <a:spcPct val="30000"/>
              </a:spcBef>
              <a:spcAft>
                <a:spcPct val="0"/>
              </a:spcAft>
              <a:buClr>
                <a:schemeClr val="bg2"/>
              </a:buClr>
              <a:buSzTx/>
              <a:buFont typeface="Tahoma" pitchFamily="-112" charset="0"/>
              <a:buNone/>
              <a:tabLst/>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a:t>
            </a:fld>
            <a:endParaRPr lang="en-US"/>
          </a:p>
        </p:txBody>
      </p:sp>
      <p:sp>
        <p:nvSpPr>
          <p:cNvPr id="5" name="Text Placeholder 2"/>
          <p:cNvSpPr>
            <a:spLocks noGrp="1"/>
          </p:cNvSpPr>
          <p:nvPr>
            <p:ph type="body" idx="1"/>
          </p:nvPr>
        </p:nvSpPr>
        <p:spPr>
          <a:xfrm>
            <a:off x="457200" y="1295400"/>
            <a:ext cx="4040188" cy="879475"/>
          </a:xfrm>
        </p:spPr>
        <p:txBody>
          <a:bodyPr lIns="118872" rIns="118872"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3"/>
          <p:cNvSpPr>
            <a:spLocks noGrp="1"/>
          </p:cNvSpPr>
          <p:nvPr>
            <p:ph sz="half" idx="2"/>
          </p:nvPr>
        </p:nvSpPr>
        <p:spPr>
          <a:xfrm>
            <a:off x="457200" y="2174875"/>
            <a:ext cx="4040188" cy="3951288"/>
          </a:xfrm>
        </p:spPr>
        <p:txBody>
          <a:bodyPr lIns="118872" rIns="118872"/>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4"/>
          <p:cNvSpPr>
            <a:spLocks noGrp="1"/>
          </p:cNvSpPr>
          <p:nvPr>
            <p:ph type="body" sz="quarter" idx="3"/>
          </p:nvPr>
        </p:nvSpPr>
        <p:spPr>
          <a:xfrm>
            <a:off x="4645025" y="1295400"/>
            <a:ext cx="4041775" cy="879475"/>
          </a:xfrm>
        </p:spPr>
        <p:txBody>
          <a:bodyPr lIns="118872" rIns="118872"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Content Placeholder 5"/>
          <p:cNvSpPr>
            <a:spLocks noGrp="1"/>
          </p:cNvSpPr>
          <p:nvPr>
            <p:ph sz="quarter" idx="4"/>
          </p:nvPr>
        </p:nvSpPr>
        <p:spPr>
          <a:xfrm>
            <a:off x="4645025" y="2174875"/>
            <a:ext cx="4041775" cy="3951288"/>
          </a:xfrm>
        </p:spPr>
        <p:txBody>
          <a:bodyPr lIns="118872" rIns="118872"/>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a:t>
            </a:fld>
            <a:endParaRPr lang="en-US"/>
          </a:p>
        </p:txBody>
      </p:sp>
      <p:sp>
        <p:nvSpPr>
          <p:cNvPr id="5" name="Content Placeholder 2"/>
          <p:cNvSpPr>
            <a:spLocks noGrp="1"/>
          </p:cNvSpPr>
          <p:nvPr>
            <p:ph idx="1"/>
          </p:nvPr>
        </p:nvSpPr>
        <p:spPr>
          <a:xfrm>
            <a:off x="0" y="1295400"/>
            <a:ext cx="9144000" cy="5070475"/>
          </a:xfrm>
        </p:spPr>
        <p:txBody>
          <a:bodyPr/>
          <a:lstStyle>
            <a:lvl1pPr>
              <a:spcBef>
                <a:spcPts val="850"/>
              </a:spcBef>
              <a:defRPr/>
            </a:lvl1pPr>
            <a:lvl4pPr>
              <a:defRPr/>
            </a:lvl4pPr>
            <a:lvl5pPr>
              <a:buFont typeface="Arial" pitchFamily="34" charset="0"/>
              <a:buChar char="•"/>
              <a:defRPr baseline="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a:t>
            </a:fld>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ne Content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a:t>
            </a:fld>
            <a:endParaRPr lang="en-US"/>
          </a:p>
        </p:txBody>
      </p:sp>
      <p:sp>
        <p:nvSpPr>
          <p:cNvPr id="5" name="Content Placeholder 3"/>
          <p:cNvSpPr>
            <a:spLocks noGrp="1"/>
          </p:cNvSpPr>
          <p:nvPr>
            <p:ph sz="half" idx="2"/>
          </p:nvPr>
        </p:nvSpPr>
        <p:spPr>
          <a:xfrm>
            <a:off x="3957638" y="1316038"/>
            <a:ext cx="5186362" cy="5070475"/>
          </a:xfrm>
        </p:spPr>
        <p:txBody>
          <a:bodyPr lIns="228600"/>
          <a:lstStyle>
            <a:lvl1pPr>
              <a:spcBef>
                <a:spcPts val="850"/>
              </a:spcBef>
              <a:defRPr sz="2400"/>
            </a:lvl1pPr>
            <a:lvl2pPr>
              <a:defRPr sz="2000"/>
            </a:lvl2pPr>
            <a:lvl3pPr>
              <a:defRPr sz="1800"/>
            </a:lvl3pPr>
            <a:lvl4pPr>
              <a:defRPr sz="1800"/>
            </a:lvl4pPr>
            <a:lvl5pPr>
              <a:spcBef>
                <a:spcPts val="0"/>
              </a:spcBef>
              <a:buFont typeface="Tahoma" pitchFamily="34" charset="0"/>
              <a:buChar cha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a:t>
            </a:fld>
            <a:endParaRPr lang="en-US"/>
          </a:p>
        </p:txBody>
      </p:sp>
      <p:sp>
        <p:nvSpPr>
          <p:cNvPr id="5" name="Table Placeholder 2"/>
          <p:cNvSpPr>
            <a:spLocks noGrp="1"/>
          </p:cNvSpPr>
          <p:nvPr>
            <p:ph type="tbl" idx="1"/>
          </p:nvPr>
        </p:nvSpPr>
        <p:spPr>
          <a:xfrm>
            <a:off x="0" y="1316038"/>
            <a:ext cx="9144000" cy="5070475"/>
          </a:xfrm>
        </p:spPr>
        <p:txBody>
          <a:bodyPr/>
          <a:lstStyle/>
          <a:p>
            <a:pPr lvl="0"/>
            <a:r>
              <a:rPr lang="en-US" noProof="0" smtClean="0"/>
              <a:t>Click icon to add table</a:t>
            </a: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6259" name="Picture 3" descr="C:\Documents and Settings\lseigneu\Desktop\PPT MAIN DEV\TESTING FILE SIZES\SET PS bkgs in PP saved as JPGs then used for template\A\_B AS POSTED w C bkgs dropped in\Slide5.JPG"/>
          <p:cNvPicPr>
            <a:picLocks noChangeAspect="1" noChangeArrowheads="1"/>
          </p:cNvPicPr>
          <p:nvPr userDrawn="1"/>
        </p:nvPicPr>
        <p:blipFill>
          <a:blip r:embed="rId2"/>
          <a:srcRect/>
          <a:stretch>
            <a:fillRect/>
          </a:stretch>
        </p:blipFill>
        <p:spPr bwMode="auto">
          <a:xfrm>
            <a:off x="0" y="0"/>
            <a:ext cx="9144001" cy="6858000"/>
          </a:xfrm>
          <a:prstGeom prst="rect">
            <a:avLst/>
          </a:prstGeom>
          <a:noFill/>
        </p:spPr>
      </p:pic>
      <p:sp>
        <p:nvSpPr>
          <p:cNvPr id="2" name="Title 1"/>
          <p:cNvSpPr>
            <a:spLocks noGrp="1"/>
          </p:cNvSpPr>
          <p:nvPr>
            <p:ph type="title"/>
          </p:nvPr>
        </p:nvSpPr>
        <p:spPr>
          <a:xfrm>
            <a:off x="722313" y="2616200"/>
            <a:ext cx="7772400" cy="1612900"/>
          </a:xfrm>
        </p:spPr>
        <p:txBody>
          <a:bodyPr anchor="ctr" anchorCtr="1"/>
          <a:lstStyle>
            <a:lvl1pPr algn="ctr">
              <a:defRPr sz="3600" b="1" cap="all">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171700"/>
            <a:ext cx="7772400" cy="444500"/>
          </a:xfrm>
        </p:spPr>
        <p:txBody>
          <a:bodyPr anchor="b"/>
          <a:lstStyle>
            <a:lvl1pPr marL="0" indent="0" algn="ctr">
              <a:buNone/>
              <a:defRPr sz="1600">
                <a:solidFill>
                  <a:schemeClr val="bg1"/>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Quote 01">
    <p:spTree>
      <p:nvGrpSpPr>
        <p:cNvPr id="1" name=""/>
        <p:cNvGrpSpPr/>
        <p:nvPr/>
      </p:nvGrpSpPr>
      <p:grpSpPr>
        <a:xfrm>
          <a:off x="0" y="0"/>
          <a:ext cx="0" cy="0"/>
          <a:chOff x="0" y="0"/>
          <a:chExt cx="0" cy="0"/>
        </a:xfrm>
      </p:grpSpPr>
      <p:pic>
        <p:nvPicPr>
          <p:cNvPr id="5" name="Picture 2" descr="C:\Documents and Settings\lseigneu\Desktop\PPT MAIN DEV\TESTING FILE SIZES\SET PS bkgs in PP saved as JPGs then used for template\A\_B AS POSTED w C bkgs dropped in\Slide4.JPG"/>
          <p:cNvPicPr>
            <a:picLocks noChangeAspect="1" noChangeArrowheads="1"/>
          </p:cNvPicPr>
          <p:nvPr userDrawn="1"/>
        </p:nvPicPr>
        <p:blipFill>
          <a:blip r:embed="rId2"/>
          <a:srcRect/>
          <a:stretch>
            <a:fillRect/>
          </a:stretch>
        </p:blipFill>
        <p:spPr bwMode="auto">
          <a:xfrm>
            <a:off x="0" y="0"/>
            <a:ext cx="9144000" cy="6858000"/>
          </a:xfrm>
          <a:prstGeom prst="rect">
            <a:avLst/>
          </a:prstGeom>
          <a:noFill/>
        </p:spPr>
      </p:pic>
      <p:sp>
        <p:nvSpPr>
          <p:cNvPr id="2" name="Title 1"/>
          <p:cNvSpPr>
            <a:spLocks noGrp="1"/>
          </p:cNvSpPr>
          <p:nvPr>
            <p:ph type="title"/>
          </p:nvPr>
        </p:nvSpPr>
        <p:spPr>
          <a:xfrm>
            <a:off x="0" y="1828800"/>
            <a:ext cx="9144000" cy="2832100"/>
          </a:xfrm>
        </p:spPr>
        <p:txBody>
          <a:bodyPr anchor="ctr" anchorCtr="1"/>
          <a:lstStyle>
            <a:lvl1pPr algn="ctr">
              <a:defRPr sz="3200" b="1" i="1" cap="none" baseline="0">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699000"/>
            <a:ext cx="7772400" cy="444500"/>
          </a:xfrm>
        </p:spPr>
        <p:txBody>
          <a:bodyPr anchor="b"/>
          <a:lstStyle>
            <a:lvl1pPr marL="0" indent="0" algn="r">
              <a:buNone/>
              <a:defRPr sz="1600" i="1">
                <a:solidFill>
                  <a:schemeClr val="bg1"/>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no top rule">
    <p:spTree>
      <p:nvGrpSpPr>
        <p:cNvPr id="1" name=""/>
        <p:cNvGrpSpPr/>
        <p:nvPr/>
      </p:nvGrpSpPr>
      <p:grpSpPr>
        <a:xfrm>
          <a:off x="0" y="0"/>
          <a:ext cx="0" cy="0"/>
          <a:chOff x="0" y="0"/>
          <a:chExt cx="0" cy="0"/>
        </a:xfrm>
      </p:grpSpPr>
      <p:sp>
        <p:nvSpPr>
          <p:cNvPr id="5" name="Rectangle 4"/>
          <p:cNvSpPr/>
          <p:nvPr userDrawn="1"/>
        </p:nvSpPr>
        <p:spPr>
          <a:xfrm>
            <a:off x="0" y="1066800"/>
            <a:ext cx="9144000" cy="2286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Closing-End">
    <p:spTree>
      <p:nvGrpSpPr>
        <p:cNvPr id="1" name=""/>
        <p:cNvGrpSpPr/>
        <p:nvPr/>
      </p:nvGrpSpPr>
      <p:grpSpPr>
        <a:xfrm>
          <a:off x="0" y="0"/>
          <a:ext cx="0" cy="0"/>
          <a:chOff x="0" y="0"/>
          <a:chExt cx="0" cy="0"/>
        </a:xfrm>
      </p:grpSpPr>
      <p:pic>
        <p:nvPicPr>
          <p:cNvPr id="5" name="Picture 3" descr="C:\Documents and Settings\lseigneu\Desktop\template 032110 home\lite close.jpg"/>
          <p:cNvPicPr>
            <a:picLocks noChangeAspect="1" noChangeArrowheads="1"/>
          </p:cNvPicPr>
          <p:nvPr userDrawn="1"/>
        </p:nvPicPr>
        <p:blipFill>
          <a:blip r:embed="rId2"/>
          <a:srcRect/>
          <a:stretch>
            <a:fillRect/>
          </a:stretch>
        </p:blipFill>
        <p:spPr bwMode="auto">
          <a:xfrm>
            <a:off x="0" y="0"/>
            <a:ext cx="9144000" cy="6858000"/>
          </a:xfrm>
          <a:prstGeom prst="rect">
            <a:avLst/>
          </a:prstGeom>
          <a:noFill/>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1" descr="BKG-12x-Rules.jpg"/>
          <p:cNvPicPr>
            <a:picLocks noChangeAspect="1"/>
          </p:cNvPicPr>
          <p:nvPr/>
        </p:nvPicPr>
        <p:blipFill>
          <a:blip r:embed="rId13"/>
          <a:srcRect/>
          <a:stretch>
            <a:fillRect/>
          </a:stretch>
        </p:blipFill>
        <p:spPr bwMode="auto">
          <a:xfrm>
            <a:off x="0" y="0"/>
            <a:ext cx="9144000" cy="6858000"/>
          </a:xfrm>
          <a:prstGeom prst="rect">
            <a:avLst/>
          </a:prstGeom>
          <a:noFill/>
          <a:ln w="9525">
            <a:noFill/>
            <a:miter lim="800000"/>
            <a:headEnd/>
            <a:tailEnd/>
          </a:ln>
        </p:spPr>
      </p:pic>
      <p:sp>
        <p:nvSpPr>
          <p:cNvPr id="1027" name="Rectangle 3"/>
          <p:cNvSpPr>
            <a:spLocks noGrp="1" noChangeArrowheads="1"/>
          </p:cNvSpPr>
          <p:nvPr>
            <p:ph type="body" idx="1"/>
          </p:nvPr>
        </p:nvSpPr>
        <p:spPr bwMode="auto">
          <a:xfrm>
            <a:off x="0" y="1316038"/>
            <a:ext cx="9144000" cy="5070475"/>
          </a:xfrm>
          <a:prstGeom prst="rect">
            <a:avLst/>
          </a:prstGeom>
          <a:noFill/>
          <a:ln w="9525">
            <a:noFill/>
            <a:miter lim="800000"/>
            <a:headEnd/>
            <a:tailEnd/>
          </a:ln>
        </p:spPr>
        <p:txBody>
          <a:bodyPr vert="horz" wrap="square" lIns="457200" tIns="45720" rIns="45720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endParaRPr lang="en-US" dirty="0" smtClean="0"/>
          </a:p>
        </p:txBody>
      </p:sp>
      <p:sp>
        <p:nvSpPr>
          <p:cNvPr id="1029" name="Rectangle 2"/>
          <p:cNvSpPr>
            <a:spLocks noGrp="1" noChangeArrowheads="1"/>
          </p:cNvSpPr>
          <p:nvPr>
            <p:ph type="title"/>
          </p:nvPr>
        </p:nvSpPr>
        <p:spPr bwMode="auto">
          <a:xfrm>
            <a:off x="0" y="0"/>
            <a:ext cx="9144000" cy="1066800"/>
          </a:xfrm>
          <a:prstGeom prst="rect">
            <a:avLst/>
          </a:prstGeom>
          <a:noFill/>
          <a:ln w="9525">
            <a:noFill/>
            <a:miter lim="800000"/>
            <a:headEnd/>
            <a:tailEnd/>
          </a:ln>
        </p:spPr>
        <p:txBody>
          <a:bodyPr vert="horz" wrap="square" lIns="457200" tIns="45720" rIns="457200" bIns="45720" numCol="1" anchor="b" anchorCtr="0" compatLnSpc="1">
            <a:prstTxWarp prst="textNoShape">
              <a:avLst/>
            </a:prstTxWarp>
          </a:bodyPr>
          <a:lstStyle/>
          <a:p>
            <a:pPr lvl="0"/>
            <a:r>
              <a:rPr lang="en-US" smtClean="0"/>
              <a:t>Click to edit Master title style</a:t>
            </a:r>
            <a:endParaRPr lang="en-US" dirty="0" smtClean="0"/>
          </a:p>
        </p:txBody>
      </p:sp>
      <p:sp>
        <p:nvSpPr>
          <p:cNvPr id="1050" name="Rectangle 26"/>
          <p:cNvSpPr>
            <a:spLocks noGrp="1" noChangeArrowheads="1"/>
          </p:cNvSpPr>
          <p:nvPr>
            <p:ph type="ftr" sz="quarter" idx="3"/>
          </p:nvPr>
        </p:nvSpPr>
        <p:spPr bwMode="auto">
          <a:xfrm>
            <a:off x="380999" y="6626225"/>
            <a:ext cx="5212080" cy="2317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800">
                <a:solidFill>
                  <a:schemeClr val="tx2"/>
                </a:solidFill>
                <a:ea typeface="+mn-ea"/>
              </a:defRPr>
            </a:lvl1pPr>
          </a:lstStyle>
          <a:p>
            <a:pPr>
              <a:defRPr/>
            </a:pPr>
            <a:r>
              <a:rPr lang="en-US" smtClean="0"/>
              <a:t>JJS, P1735 Overview, March 2013</a:t>
            </a:r>
            <a:endParaRPr lang="en-US" dirty="0"/>
          </a:p>
        </p:txBody>
      </p:sp>
      <p:sp>
        <p:nvSpPr>
          <p:cNvPr id="10" name="Slide Number Placeholder 9"/>
          <p:cNvSpPr>
            <a:spLocks noGrp="1"/>
          </p:cNvSpPr>
          <p:nvPr>
            <p:ph type="sldNum" sz="quarter" idx="4"/>
          </p:nvPr>
        </p:nvSpPr>
        <p:spPr>
          <a:xfrm>
            <a:off x="0" y="6629400"/>
            <a:ext cx="381000" cy="228600"/>
          </a:xfrm>
          <a:prstGeom prst="rect">
            <a:avLst/>
          </a:prstGeom>
        </p:spPr>
        <p:txBody>
          <a:bodyPr vert="horz" lIns="91440" tIns="45720" rIns="91440" bIns="45720" rtlCol="0" anchor="b" anchorCtr="0"/>
          <a:lstStyle>
            <a:lvl1pPr algn="ctr">
              <a:defRPr sz="800">
                <a:solidFill>
                  <a:schemeClr val="tx2"/>
                </a:solidFill>
              </a:defRPr>
            </a:lvl1pPr>
          </a:lstStyle>
          <a:p>
            <a:fld id="{B4689765-5485-4130-8525-AA8B12692EFF}" type="slidenum">
              <a:rPr lang="en-US" smtClean="0"/>
              <a:pPr/>
              <a:t>‹#›</a:t>
            </a:fld>
            <a:endParaRPr lang="en-US"/>
          </a:p>
        </p:txBody>
      </p:sp>
      <p:grpSp>
        <p:nvGrpSpPr>
          <p:cNvPr id="11" name="Group 10"/>
          <p:cNvGrpSpPr/>
          <p:nvPr/>
        </p:nvGrpSpPr>
        <p:grpSpPr>
          <a:xfrm>
            <a:off x="5648325" y="6510338"/>
            <a:ext cx="2419350" cy="323851"/>
            <a:chOff x="5648325" y="6510338"/>
            <a:chExt cx="2419350" cy="323851"/>
          </a:xfrm>
        </p:grpSpPr>
        <p:sp>
          <p:nvSpPr>
            <p:cNvPr id="1046" name="Text Box 22"/>
            <p:cNvSpPr txBox="1">
              <a:spLocks noChangeArrowheads="1"/>
            </p:cNvSpPr>
            <p:nvPr userDrawn="1"/>
          </p:nvSpPr>
          <p:spPr bwMode="auto">
            <a:xfrm>
              <a:off x="5653088" y="6619876"/>
              <a:ext cx="1447800" cy="214313"/>
            </a:xfrm>
            <a:prstGeom prst="rect">
              <a:avLst/>
            </a:prstGeom>
            <a:noFill/>
            <a:ln w="9525">
              <a:noFill/>
              <a:miter lim="800000"/>
              <a:headEnd/>
              <a:tailEnd/>
            </a:ln>
            <a:effectLst/>
          </p:spPr>
          <p:txBody>
            <a:bodyPr rIns="228600"/>
            <a:lstStyle/>
            <a:p>
              <a:pPr>
                <a:spcBef>
                  <a:spcPct val="50000"/>
                </a:spcBef>
                <a:defRPr/>
              </a:pPr>
              <a:r>
                <a:rPr lang="en-US" sz="800" b="1" dirty="0">
                  <a:solidFill>
                    <a:schemeClr val="tx2"/>
                  </a:solidFill>
                  <a:cs typeface="ＭＳ Ｐゴシック" pitchFamily="-112" charset="-128"/>
                </a:rPr>
                <a:t>www.mentor.com</a:t>
              </a:r>
            </a:p>
          </p:txBody>
        </p:sp>
        <p:sp>
          <p:nvSpPr>
            <p:cNvPr id="1048" name="Text Box 24"/>
            <p:cNvSpPr txBox="1">
              <a:spLocks noChangeArrowheads="1"/>
            </p:cNvSpPr>
            <p:nvPr userDrawn="1"/>
          </p:nvSpPr>
          <p:spPr bwMode="auto">
            <a:xfrm>
              <a:off x="5648325" y="6510338"/>
              <a:ext cx="2419350" cy="198438"/>
            </a:xfrm>
            <a:prstGeom prst="rect">
              <a:avLst/>
            </a:prstGeom>
            <a:noFill/>
            <a:ln w="9525">
              <a:noFill/>
              <a:miter lim="800000"/>
              <a:headEnd/>
              <a:tailEnd/>
            </a:ln>
            <a:effectLst/>
          </p:spPr>
          <p:txBody>
            <a:bodyPr>
              <a:spAutoFit/>
            </a:bodyPr>
            <a:lstStyle/>
            <a:p>
              <a:pPr>
                <a:spcBef>
                  <a:spcPct val="50000"/>
                </a:spcBef>
                <a:defRPr/>
              </a:pPr>
              <a:r>
                <a:rPr lang="en-US" sz="700" dirty="0">
                  <a:solidFill>
                    <a:schemeClr val="tx2"/>
                  </a:solidFill>
                </a:rPr>
                <a:t>© </a:t>
              </a:r>
              <a:r>
                <a:rPr lang="en-US" sz="700" dirty="0" smtClean="0">
                  <a:solidFill>
                    <a:schemeClr val="tx2"/>
                  </a:solidFill>
                </a:rPr>
                <a:t>2013 </a:t>
              </a:r>
              <a:r>
                <a:rPr lang="en-US" sz="700" dirty="0">
                  <a:solidFill>
                    <a:schemeClr val="tx2"/>
                  </a:solidFill>
                </a:rPr>
                <a:t>Mentor Graphics Corp. </a:t>
              </a:r>
              <a:r>
                <a:rPr lang="en-US" sz="700" dirty="0" smtClean="0">
                  <a:solidFill>
                    <a:schemeClr val="tx2"/>
                  </a:solidFill>
                </a:rPr>
                <a:t>   Company </a:t>
              </a:r>
              <a:r>
                <a:rPr lang="en-US" sz="700" dirty="0">
                  <a:solidFill>
                    <a:schemeClr val="tx2"/>
                  </a:solidFill>
                </a:rPr>
                <a:t>Confidential</a:t>
              </a:r>
            </a:p>
          </p:txBody>
        </p:sp>
      </p:grpSp>
    </p:spTree>
  </p:cSld>
  <p:clrMap bg1="lt1" tx1="dk1" bg2="lt2" tx2="dk2" accent1="accent1" accent2="accent2" accent3="accent3" accent4="accent4" accent5="accent5" accent6="accent6" hlink="hlink" folHlink="folHlink"/>
  <p:sldLayoutIdLst>
    <p:sldLayoutId id="2147483724" r:id="rId1"/>
    <p:sldLayoutId id="2147483739" r:id="rId2"/>
    <p:sldLayoutId id="2147483740" r:id="rId3"/>
    <p:sldLayoutId id="2147483741" r:id="rId4"/>
    <p:sldLayoutId id="2147483742" r:id="rId5"/>
    <p:sldLayoutId id="2147483726" r:id="rId6"/>
    <p:sldLayoutId id="2147483737" r:id="rId7"/>
    <p:sldLayoutId id="2147483743" r:id="rId8"/>
    <p:sldLayoutId id="2147483738" r:id="rId9"/>
    <p:sldLayoutId id="2147483744" r:id="rId10"/>
    <p:sldLayoutId id="2147483745" r:id="rId11"/>
  </p:sldLayoutIdLst>
  <p:transition>
    <p:fade/>
  </p:transition>
  <p:timing>
    <p:tnLst>
      <p:par>
        <p:cTn id="1" dur="indefinite" restart="never" nodeType="tmRoot"/>
      </p:par>
    </p:tnLst>
  </p:timing>
  <p:hf hdr="0" dt="0"/>
  <p:txStyles>
    <p:titleStyle>
      <a:lvl1pPr algn="l" rtl="0" eaLnBrk="1" fontAlgn="base" hangingPunct="1">
        <a:spcBef>
          <a:spcPct val="0"/>
        </a:spcBef>
        <a:spcAft>
          <a:spcPct val="0"/>
        </a:spcAft>
        <a:defRPr sz="2800" b="1">
          <a:solidFill>
            <a:schemeClr val="tx2"/>
          </a:solidFill>
          <a:latin typeface="+mj-lt"/>
          <a:ea typeface="ＭＳ Ｐゴシック" pitchFamily="-112" charset="-128"/>
          <a:cs typeface="+mj-cs"/>
        </a:defRPr>
      </a:lvl1pPr>
      <a:lvl2pPr algn="l" rtl="0" eaLnBrk="1" fontAlgn="base" hangingPunct="1">
        <a:spcBef>
          <a:spcPct val="0"/>
        </a:spcBef>
        <a:spcAft>
          <a:spcPct val="0"/>
        </a:spcAft>
        <a:defRPr sz="3200" b="1">
          <a:solidFill>
            <a:schemeClr val="tx2"/>
          </a:solidFill>
          <a:latin typeface="Tahoma" pitchFamily="-112" charset="0"/>
          <a:ea typeface="ＭＳ Ｐゴシック" pitchFamily="-112" charset="-128"/>
        </a:defRPr>
      </a:lvl2pPr>
      <a:lvl3pPr algn="l" rtl="0" eaLnBrk="1" fontAlgn="base" hangingPunct="1">
        <a:spcBef>
          <a:spcPct val="0"/>
        </a:spcBef>
        <a:spcAft>
          <a:spcPct val="0"/>
        </a:spcAft>
        <a:defRPr sz="3200" b="1">
          <a:solidFill>
            <a:schemeClr val="tx2"/>
          </a:solidFill>
          <a:latin typeface="Tahoma" pitchFamily="-112" charset="0"/>
          <a:ea typeface="ＭＳ Ｐゴシック" pitchFamily="-112" charset="-128"/>
        </a:defRPr>
      </a:lvl3pPr>
      <a:lvl4pPr algn="l" rtl="0" eaLnBrk="1" fontAlgn="base" hangingPunct="1">
        <a:spcBef>
          <a:spcPct val="0"/>
        </a:spcBef>
        <a:spcAft>
          <a:spcPct val="0"/>
        </a:spcAft>
        <a:defRPr sz="3200" b="1">
          <a:solidFill>
            <a:schemeClr val="tx2"/>
          </a:solidFill>
          <a:latin typeface="Tahoma" pitchFamily="-112" charset="0"/>
          <a:ea typeface="ＭＳ Ｐゴシック" pitchFamily="-112" charset="-128"/>
        </a:defRPr>
      </a:lvl4pPr>
      <a:lvl5pPr algn="l" rtl="0" eaLnBrk="1" fontAlgn="base" hangingPunct="1">
        <a:spcBef>
          <a:spcPct val="0"/>
        </a:spcBef>
        <a:spcAft>
          <a:spcPct val="0"/>
        </a:spcAft>
        <a:defRPr sz="3200" b="1">
          <a:solidFill>
            <a:schemeClr val="tx2"/>
          </a:solidFill>
          <a:latin typeface="Tahoma" pitchFamily="-112" charset="0"/>
          <a:ea typeface="ＭＳ Ｐゴシック" pitchFamily="-112" charset="-128"/>
        </a:defRPr>
      </a:lvl5pPr>
      <a:lvl6pPr marL="457200" algn="l" rtl="0" eaLnBrk="1" fontAlgn="base" hangingPunct="1">
        <a:spcBef>
          <a:spcPct val="0"/>
        </a:spcBef>
        <a:spcAft>
          <a:spcPct val="0"/>
        </a:spcAft>
        <a:defRPr sz="3200" b="1">
          <a:solidFill>
            <a:schemeClr val="tx2"/>
          </a:solidFill>
          <a:latin typeface="Tahoma" pitchFamily="-112" charset="0"/>
        </a:defRPr>
      </a:lvl6pPr>
      <a:lvl7pPr marL="914400" algn="l" rtl="0" eaLnBrk="1" fontAlgn="base" hangingPunct="1">
        <a:spcBef>
          <a:spcPct val="0"/>
        </a:spcBef>
        <a:spcAft>
          <a:spcPct val="0"/>
        </a:spcAft>
        <a:defRPr sz="3200" b="1">
          <a:solidFill>
            <a:schemeClr val="tx2"/>
          </a:solidFill>
          <a:latin typeface="Tahoma" pitchFamily="-112" charset="0"/>
        </a:defRPr>
      </a:lvl7pPr>
      <a:lvl8pPr marL="1371600" algn="l" rtl="0" eaLnBrk="1" fontAlgn="base" hangingPunct="1">
        <a:spcBef>
          <a:spcPct val="0"/>
        </a:spcBef>
        <a:spcAft>
          <a:spcPct val="0"/>
        </a:spcAft>
        <a:defRPr sz="3200" b="1">
          <a:solidFill>
            <a:schemeClr val="tx2"/>
          </a:solidFill>
          <a:latin typeface="Tahoma" pitchFamily="-112" charset="0"/>
        </a:defRPr>
      </a:lvl8pPr>
      <a:lvl9pPr marL="1828800" algn="l" rtl="0" eaLnBrk="1" fontAlgn="base" hangingPunct="1">
        <a:spcBef>
          <a:spcPct val="0"/>
        </a:spcBef>
        <a:spcAft>
          <a:spcPct val="0"/>
        </a:spcAft>
        <a:defRPr sz="3200" b="1">
          <a:solidFill>
            <a:schemeClr val="tx2"/>
          </a:solidFill>
          <a:latin typeface="Tahoma" pitchFamily="-112" charset="0"/>
        </a:defRPr>
      </a:lvl9pPr>
    </p:titleStyle>
    <p:bodyStyle>
      <a:lvl1pPr marL="342900" indent="-342900" algn="l" rtl="0" eaLnBrk="1" fontAlgn="base" hangingPunct="1">
        <a:spcBef>
          <a:spcPct val="30000"/>
        </a:spcBef>
        <a:spcAft>
          <a:spcPct val="0"/>
        </a:spcAft>
        <a:buClr>
          <a:srgbClr val="428C8A"/>
        </a:buClr>
        <a:buSzPct val="80000"/>
        <a:buFont typeface="Wingdings" pitchFamily="-112" charset="2"/>
        <a:buChar char="n"/>
        <a:defRPr sz="2400">
          <a:solidFill>
            <a:schemeClr val="tx2"/>
          </a:solidFill>
          <a:latin typeface="+mn-lt"/>
          <a:ea typeface="ＭＳ Ｐゴシック" pitchFamily="-112" charset="-128"/>
          <a:cs typeface="+mn-cs"/>
        </a:defRPr>
      </a:lvl1pPr>
      <a:lvl2pPr marL="803275" indent="-346075" algn="l" rtl="0" eaLnBrk="1" fontAlgn="base" hangingPunct="1">
        <a:spcBef>
          <a:spcPts val="0"/>
        </a:spcBef>
        <a:spcAft>
          <a:spcPct val="0"/>
        </a:spcAft>
        <a:buClr>
          <a:schemeClr val="bg2"/>
        </a:buClr>
        <a:buFont typeface="Tahoma" pitchFamily="-112" charset="0"/>
        <a:buChar char="—"/>
        <a:defRPr sz="2000">
          <a:solidFill>
            <a:schemeClr val="bg2"/>
          </a:solidFill>
          <a:latin typeface="+mn-lt"/>
          <a:ea typeface="ＭＳ Ｐゴシック" pitchFamily="-112" charset="-128"/>
        </a:defRPr>
      </a:lvl2pPr>
      <a:lvl3pPr marL="1193800" indent="-228600" algn="l" rtl="0" eaLnBrk="1" fontAlgn="base" hangingPunct="1">
        <a:spcBef>
          <a:spcPts val="0"/>
        </a:spcBef>
        <a:spcAft>
          <a:spcPct val="0"/>
        </a:spcAft>
        <a:buClr>
          <a:schemeClr val="bg2"/>
        </a:buClr>
        <a:buFont typeface="Tahoma" pitchFamily="-112" charset="0"/>
        <a:buChar char="–"/>
        <a:defRPr>
          <a:solidFill>
            <a:schemeClr val="bg2"/>
          </a:solidFill>
          <a:latin typeface="+mn-lt"/>
          <a:ea typeface="ＭＳ Ｐゴシック" pitchFamily="-112" charset="-128"/>
        </a:defRPr>
      </a:lvl3pPr>
      <a:lvl4pPr marL="1600200" indent="-228600" algn="l" rtl="0" eaLnBrk="1" fontAlgn="base" hangingPunct="1">
        <a:spcBef>
          <a:spcPts val="0"/>
        </a:spcBef>
        <a:spcAft>
          <a:spcPct val="0"/>
        </a:spcAft>
        <a:buClr>
          <a:schemeClr val="bg2"/>
        </a:buClr>
        <a:buFont typeface="Tahoma" pitchFamily="-112" charset="0"/>
        <a:buChar char="–"/>
        <a:defRPr sz="1600">
          <a:solidFill>
            <a:schemeClr val="bg2"/>
          </a:solidFill>
          <a:latin typeface="+mn-lt"/>
          <a:ea typeface="ＭＳ Ｐゴシック" pitchFamily="-112" charset="-128"/>
        </a:defRPr>
      </a:lvl4pPr>
      <a:lvl5pPr marL="2057400" indent="-228600" algn="l" rtl="0" eaLnBrk="1" fontAlgn="base" hangingPunct="1">
        <a:spcBef>
          <a:spcPct val="30000"/>
        </a:spcBef>
        <a:spcAft>
          <a:spcPct val="0"/>
        </a:spcAft>
        <a:buClr>
          <a:schemeClr val="bg2"/>
        </a:buClr>
        <a:buFont typeface="Arial" pitchFamily="34" charset="0"/>
        <a:buChar char="•"/>
        <a:defRPr sz="1600">
          <a:solidFill>
            <a:schemeClr val="bg2"/>
          </a:solidFill>
          <a:latin typeface="+mn-lt"/>
          <a:ea typeface="ＭＳ Ｐゴシック" pitchFamily="-112" charset="-128"/>
        </a:defRPr>
      </a:lvl5pPr>
      <a:lvl6pPr marL="2514600" indent="-228600" algn="l" rtl="0" eaLnBrk="1" fontAlgn="base" hangingPunct="1">
        <a:spcBef>
          <a:spcPct val="30000"/>
        </a:spcBef>
        <a:spcAft>
          <a:spcPct val="0"/>
        </a:spcAft>
        <a:buClr>
          <a:schemeClr val="bg2"/>
        </a:buClr>
        <a:buFont typeface="Tahoma" pitchFamily="-112" charset="0"/>
        <a:defRPr sz="1600">
          <a:solidFill>
            <a:schemeClr val="bg2"/>
          </a:solidFill>
          <a:latin typeface="+mn-lt"/>
          <a:ea typeface="ＭＳ Ｐゴシック" pitchFamily="-112" charset="-128"/>
        </a:defRPr>
      </a:lvl6pPr>
      <a:lvl7pPr marL="2971800" indent="-228600" algn="l" rtl="0" eaLnBrk="1" fontAlgn="base" hangingPunct="1">
        <a:spcBef>
          <a:spcPct val="30000"/>
        </a:spcBef>
        <a:spcAft>
          <a:spcPct val="0"/>
        </a:spcAft>
        <a:buClr>
          <a:schemeClr val="bg2"/>
        </a:buClr>
        <a:buFont typeface="Tahoma" pitchFamily="-112" charset="0"/>
        <a:defRPr sz="1600">
          <a:solidFill>
            <a:schemeClr val="bg2"/>
          </a:solidFill>
          <a:latin typeface="+mn-lt"/>
          <a:ea typeface="ＭＳ Ｐゴシック" pitchFamily="-112" charset="-128"/>
        </a:defRPr>
      </a:lvl7pPr>
      <a:lvl8pPr marL="3429000" indent="-228600" algn="l" rtl="0" eaLnBrk="1" fontAlgn="base" hangingPunct="1">
        <a:spcBef>
          <a:spcPct val="30000"/>
        </a:spcBef>
        <a:spcAft>
          <a:spcPct val="0"/>
        </a:spcAft>
        <a:buClr>
          <a:schemeClr val="bg2"/>
        </a:buClr>
        <a:buFont typeface="Tahoma" pitchFamily="-112" charset="0"/>
        <a:defRPr sz="1600">
          <a:solidFill>
            <a:schemeClr val="bg2"/>
          </a:solidFill>
          <a:latin typeface="+mn-lt"/>
          <a:ea typeface="ＭＳ Ｐゴシック" pitchFamily="-112" charset="-128"/>
        </a:defRPr>
      </a:lvl8pPr>
      <a:lvl9pPr marL="3886200" indent="-228600" algn="l" rtl="0" eaLnBrk="1" fontAlgn="base" hangingPunct="1">
        <a:spcBef>
          <a:spcPct val="30000"/>
        </a:spcBef>
        <a:spcAft>
          <a:spcPct val="0"/>
        </a:spcAft>
        <a:buClr>
          <a:schemeClr val="bg2"/>
        </a:buClr>
        <a:buFont typeface="Tahoma" pitchFamily="-112" charset="0"/>
        <a:defRPr sz="1600">
          <a:solidFill>
            <a:schemeClr val="bg2"/>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sz="quarter" idx="1"/>
          </p:nvPr>
        </p:nvSpPr>
        <p:spPr/>
        <p:txBody>
          <a:bodyPr/>
          <a:lstStyle/>
          <a:p>
            <a:r>
              <a:rPr lang="en-US" sz="2000" dirty="0" smtClean="0"/>
              <a:t>Based on Draft 3 and 3a work in progress</a:t>
            </a:r>
          </a:p>
          <a:p>
            <a:r>
              <a:rPr lang="en-US" dirty="0" smtClean="0"/>
              <a:t>John Shields</a:t>
            </a:r>
          </a:p>
          <a:p>
            <a:r>
              <a:rPr lang="en-US" dirty="0" smtClean="0"/>
              <a:t>Mentor Graphics, Inc.</a:t>
            </a:r>
            <a:endParaRPr lang="en-US" dirty="0"/>
          </a:p>
        </p:txBody>
      </p:sp>
      <p:sp>
        <p:nvSpPr>
          <p:cNvPr id="3" name="Title 2"/>
          <p:cNvSpPr>
            <a:spLocks noGrp="1"/>
          </p:cNvSpPr>
          <p:nvPr>
            <p:ph type="ctrTitle"/>
          </p:nvPr>
        </p:nvSpPr>
        <p:spPr/>
        <p:txBody>
          <a:bodyPr/>
          <a:lstStyle/>
          <a:p>
            <a:r>
              <a:rPr lang="en-US" dirty="0" smtClean="0"/>
              <a:t>P1735 Standard Overview</a:t>
            </a:r>
            <a:endParaRPr lang="en-US" dirty="0"/>
          </a:p>
        </p:txBody>
      </p:sp>
    </p:spTree>
    <p:extLst>
      <p:ext uri="{BB962C8B-B14F-4D97-AF65-F5344CB8AC3E}">
        <p14:creationId xmlns:p14="http://schemas.microsoft.com/office/powerpoint/2010/main" val="3411279724"/>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a:t>
            </a:r>
            <a:r>
              <a:rPr lang="en-US" baseline="0" dirty="0" smtClean="0"/>
              <a:t> Management</a:t>
            </a:r>
            <a:endParaRPr lang="en-US" dirty="0"/>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10</a:t>
            </a:fld>
            <a:endParaRPr lang="en-US"/>
          </a:p>
        </p:txBody>
      </p:sp>
      <p:sp>
        <p:nvSpPr>
          <p:cNvPr id="5" name="Content Placeholder 4"/>
          <p:cNvSpPr>
            <a:spLocks noGrp="1"/>
          </p:cNvSpPr>
          <p:nvPr>
            <p:ph idx="1"/>
          </p:nvPr>
        </p:nvSpPr>
        <p:spPr/>
        <p:txBody>
          <a:bodyPr/>
          <a:lstStyle/>
          <a:p>
            <a:r>
              <a:rPr lang="en-US" dirty="0" smtClean="0"/>
              <a:t>Use inline</a:t>
            </a:r>
            <a:r>
              <a:rPr lang="en-US" baseline="0" dirty="0" smtClean="0"/>
              <a:t> public key pragma (v1)</a:t>
            </a:r>
          </a:p>
          <a:p>
            <a:pPr lvl="1"/>
            <a:r>
              <a:rPr lang="en-US" dirty="0" smtClean="0"/>
              <a:t>trust model (web of trust or peer to peer exchange, tool</a:t>
            </a:r>
            <a:r>
              <a:rPr lang="en-US" baseline="0" dirty="0" smtClean="0"/>
              <a:t> vendor to IP author</a:t>
            </a:r>
            <a:r>
              <a:rPr lang="en-US" dirty="0" smtClean="0"/>
              <a:t>)</a:t>
            </a:r>
          </a:p>
          <a:p>
            <a:pPr lvl="0"/>
            <a:r>
              <a:rPr lang="en-US" dirty="0" smtClean="0"/>
              <a:t>X.509 certificates (v2)</a:t>
            </a:r>
          </a:p>
          <a:p>
            <a:pPr lvl="1"/>
            <a:r>
              <a:rPr lang="en-US" dirty="0" smtClean="0"/>
              <a:t>Additional defined trust model (CAs) possible</a:t>
            </a:r>
          </a:p>
          <a:p>
            <a:pPr lvl="1"/>
            <a:r>
              <a:rPr lang="en-US" dirty="0" smtClean="0"/>
              <a:t>Mapped to pragma schema</a:t>
            </a:r>
          </a:p>
          <a:p>
            <a:pPr lvl="0"/>
            <a:r>
              <a:rPr lang="en-US" dirty="0" smtClean="0"/>
              <a:t>Encryption</a:t>
            </a:r>
            <a:r>
              <a:rPr lang="en-US" baseline="0" dirty="0" smtClean="0"/>
              <a:t> Tool Improvements possible</a:t>
            </a:r>
            <a:endParaRPr lang="en-US" dirty="0" smtClean="0"/>
          </a:p>
          <a:p>
            <a:pPr lvl="1"/>
            <a:r>
              <a:rPr lang="en-US" dirty="0" smtClean="0"/>
              <a:t>Key database and utilities</a:t>
            </a:r>
          </a:p>
        </p:txBody>
      </p:sp>
    </p:spTree>
    <p:extLst>
      <p:ext uri="{BB962C8B-B14F-4D97-AF65-F5344CB8AC3E}">
        <p14:creationId xmlns:p14="http://schemas.microsoft.com/office/powerpoint/2010/main" val="3914308162"/>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Rights Management</a:t>
            </a:r>
            <a:r>
              <a:rPr lang="en-US" baseline="0" dirty="0" smtClean="0"/>
              <a:t> Framework</a:t>
            </a:r>
            <a:endParaRPr lang="en-US" dirty="0"/>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11</a:t>
            </a:fld>
            <a:endParaRPr lang="en-US"/>
          </a:p>
        </p:txBody>
      </p:sp>
      <p:sp>
        <p:nvSpPr>
          <p:cNvPr id="5" name="Content Placeholder 4"/>
          <p:cNvSpPr>
            <a:spLocks noGrp="1"/>
          </p:cNvSpPr>
          <p:nvPr>
            <p:ph idx="1"/>
          </p:nvPr>
        </p:nvSpPr>
        <p:spPr/>
        <p:txBody>
          <a:bodyPr/>
          <a:lstStyle/>
          <a:p>
            <a:r>
              <a:rPr lang="en-US" dirty="0" smtClean="0"/>
              <a:t>Rights block</a:t>
            </a:r>
          </a:p>
          <a:p>
            <a:pPr lvl="1"/>
            <a:r>
              <a:rPr lang="en-US" dirty="0" smtClean="0"/>
              <a:t>Plain text expression of rights for one or all tools</a:t>
            </a:r>
          </a:p>
          <a:p>
            <a:pPr lvl="1"/>
            <a:r>
              <a:rPr lang="en-US" dirty="0" smtClean="0"/>
              <a:t>Tamper proof construction</a:t>
            </a:r>
          </a:p>
          <a:p>
            <a:r>
              <a:rPr lang="en-US" dirty="0" smtClean="0"/>
              <a:t>Basic rights syntax (simplified): </a:t>
            </a:r>
          </a:p>
          <a:p>
            <a:pPr marL="460375" lvl="1" indent="0">
              <a:buNone/>
            </a:pPr>
            <a:r>
              <a:rPr lang="en-US" b="1" dirty="0" smtClean="0"/>
              <a:t>`protect …,</a:t>
            </a:r>
            <a:r>
              <a:rPr lang="en-US" b="1" dirty="0" err="1" smtClean="0"/>
              <a:t>rights_block</a:t>
            </a:r>
            <a:r>
              <a:rPr lang="en-US" dirty="0" smtClean="0"/>
              <a:t> </a:t>
            </a:r>
          </a:p>
          <a:p>
            <a:pPr marL="460375" lvl="1" indent="0">
              <a:buNone/>
            </a:pPr>
            <a:r>
              <a:rPr lang="en-US" dirty="0" smtClean="0"/>
              <a:t>`protect control &lt;right&gt;=&lt;value&gt; </a:t>
            </a:r>
          </a:p>
          <a:p>
            <a:pPr marL="460375" lvl="1" indent="0">
              <a:buNone/>
            </a:pPr>
            <a:r>
              <a:rPr lang="en-US" dirty="0" smtClean="0"/>
              <a:t>`protect control &lt;right&gt;=&lt;value&gt; [, &lt;condition&gt;, &lt;condition&gt;, …] </a:t>
            </a:r>
          </a:p>
          <a:p>
            <a:pPr marL="460375" lvl="1" indent="0">
              <a:buNone/>
            </a:pPr>
            <a:r>
              <a:rPr lang="en-US" b="1" dirty="0" smtClean="0"/>
              <a:t>`protect …, </a:t>
            </a:r>
            <a:r>
              <a:rPr lang="en-US" b="1" dirty="0" err="1" smtClean="0"/>
              <a:t>rights_digest</a:t>
            </a:r>
            <a:r>
              <a:rPr lang="en-US" dirty="0" smtClean="0"/>
              <a:t> </a:t>
            </a:r>
          </a:p>
          <a:p>
            <a:pPr marL="460375" lvl="1" indent="0">
              <a:buNone/>
            </a:pPr>
            <a:r>
              <a:rPr lang="en-US" dirty="0" smtClean="0"/>
              <a:t>encoded encrypted rights block digest </a:t>
            </a:r>
          </a:p>
          <a:p>
            <a:pPr marL="342900" indent="-342900"/>
            <a:r>
              <a:rPr lang="en-US" dirty="0" smtClean="0"/>
              <a:t>Reasonable composition rules for multiple declaration of the same right </a:t>
            </a:r>
          </a:p>
          <a:p>
            <a:pPr marL="803275" lvl="1" indent="-342900"/>
            <a:r>
              <a:rPr lang="en-US" dirty="0" smtClean="0"/>
              <a:t>with</a:t>
            </a:r>
            <a:r>
              <a:rPr lang="en-US" baseline="0" dirty="0" smtClean="0"/>
              <a:t> different conditions</a:t>
            </a:r>
          </a:p>
          <a:p>
            <a:pPr marL="803275" lvl="1" indent="-342900"/>
            <a:r>
              <a:rPr lang="en-US" baseline="0" dirty="0" smtClean="0"/>
              <a:t>in common and tool-specific blocks</a:t>
            </a:r>
          </a:p>
        </p:txBody>
      </p:sp>
    </p:spTree>
    <p:extLst>
      <p:ext uri="{BB962C8B-B14F-4D97-AF65-F5344CB8AC3E}">
        <p14:creationId xmlns:p14="http://schemas.microsoft.com/office/powerpoint/2010/main" val="574970075"/>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Licensing</a:t>
            </a:r>
            <a:endParaRPr lang="en-US" dirty="0"/>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12</a:t>
            </a:fld>
            <a:endParaRPr lang="en-US"/>
          </a:p>
        </p:txBody>
      </p:sp>
      <p:sp>
        <p:nvSpPr>
          <p:cNvPr id="5" name="Content Placeholder 4"/>
          <p:cNvSpPr>
            <a:spLocks noGrp="1"/>
          </p:cNvSpPr>
          <p:nvPr>
            <p:ph idx="1"/>
          </p:nvPr>
        </p:nvSpPr>
        <p:spPr/>
        <p:txBody>
          <a:bodyPr/>
          <a:lstStyle/>
          <a:p>
            <a:r>
              <a:rPr lang="en-US" dirty="0" smtClean="0"/>
              <a:t>The ability to grant a right based on the availability of a license</a:t>
            </a:r>
          </a:p>
          <a:p>
            <a:pPr lvl="1"/>
            <a:r>
              <a:rPr lang="en-US" dirty="0" smtClean="0"/>
              <a:t>Per user control over what can be done with an IP</a:t>
            </a:r>
            <a:endParaRPr lang="en-US" dirty="0"/>
          </a:p>
          <a:p>
            <a:pPr marL="0" indent="0">
              <a:buNone/>
            </a:pPr>
            <a:r>
              <a:rPr lang="en-US" dirty="0"/>
              <a:t>The licensing system contains the following components.</a:t>
            </a:r>
          </a:p>
          <a:p>
            <a:pPr marL="457200" indent="-457200">
              <a:buFont typeface="+mj-lt"/>
              <a:buAutoNum type="arabicPeriod"/>
            </a:pPr>
            <a:r>
              <a:rPr lang="en-US" sz="2000" dirty="0"/>
              <a:t>—</a:t>
            </a:r>
            <a:r>
              <a:rPr lang="en-US" sz="2000" i="1" dirty="0"/>
              <a:t>License proxy </a:t>
            </a:r>
            <a:r>
              <a:rPr lang="en-US" sz="2000" dirty="0"/>
              <a:t>is an executable provided by the IP author. It securely communicates with the EDA tool through a socket.</a:t>
            </a:r>
          </a:p>
          <a:p>
            <a:pPr marL="457200" indent="-457200">
              <a:buFont typeface="+mj-lt"/>
              <a:buAutoNum type="arabicPeriod"/>
            </a:pPr>
            <a:r>
              <a:rPr lang="en-US" sz="2000" dirty="0"/>
              <a:t>—</a:t>
            </a:r>
            <a:r>
              <a:rPr lang="en-US" sz="2000" i="1" dirty="0"/>
              <a:t>License specification </a:t>
            </a:r>
            <a:r>
              <a:rPr lang="en-US" sz="2000" dirty="0"/>
              <a:t>is several lines in a rights block, identifying the proxy, attributes, and a public key where the matching private key is hidden in the license proxy.</a:t>
            </a:r>
          </a:p>
          <a:p>
            <a:pPr marL="457200" indent="-457200">
              <a:buFont typeface="+mj-lt"/>
              <a:buAutoNum type="arabicPeriod"/>
            </a:pPr>
            <a:r>
              <a:rPr lang="en-US" sz="2000" dirty="0"/>
              <a:t>—</a:t>
            </a:r>
            <a:r>
              <a:rPr lang="en-US" sz="2000" i="1" dirty="0"/>
              <a:t>License use </a:t>
            </a:r>
            <a:r>
              <a:rPr lang="en-US" sz="2000" dirty="0"/>
              <a:t>is either a conditional rights assignment or an external right as described in </a:t>
            </a:r>
            <a:r>
              <a:rPr lang="en-US" sz="2000" u="sng" dirty="0"/>
              <a:t>Clause 7</a:t>
            </a:r>
            <a:r>
              <a:rPr lang="en-US" sz="2000" dirty="0"/>
              <a:t>.</a:t>
            </a:r>
          </a:p>
          <a:p>
            <a:pPr marL="457200" indent="-457200">
              <a:buFont typeface="+mj-lt"/>
              <a:buAutoNum type="arabicPeriod"/>
            </a:pPr>
            <a:r>
              <a:rPr lang="en-US" sz="2000" dirty="0"/>
              <a:t>—</a:t>
            </a:r>
            <a:r>
              <a:rPr lang="en-US" sz="2000" i="1" dirty="0"/>
              <a:t>Proxy communication </a:t>
            </a:r>
            <a:r>
              <a:rPr lang="en-US" sz="2000" dirty="0"/>
              <a:t>is the details of secure message construction and communication between the license proxy and the EDA tool</a:t>
            </a:r>
            <a:r>
              <a:rPr lang="en-US" sz="2000" dirty="0" smtClean="0"/>
              <a:t>.</a:t>
            </a:r>
          </a:p>
        </p:txBody>
      </p:sp>
    </p:spTree>
    <p:extLst>
      <p:ext uri="{BB962C8B-B14F-4D97-AF65-F5344CB8AC3E}">
        <p14:creationId xmlns:p14="http://schemas.microsoft.com/office/powerpoint/2010/main" val="2254559111"/>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Rights</a:t>
            </a:r>
            <a:endParaRPr lang="en-US" dirty="0"/>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13</a:t>
            </a:fld>
            <a:endParaRPr lang="en-US"/>
          </a:p>
        </p:txBody>
      </p:sp>
      <p:sp>
        <p:nvSpPr>
          <p:cNvPr id="5" name="Content Placeholder 4"/>
          <p:cNvSpPr>
            <a:spLocks noGrp="1"/>
          </p:cNvSpPr>
          <p:nvPr>
            <p:ph idx="1"/>
          </p:nvPr>
        </p:nvSpPr>
        <p:spPr/>
        <p:txBody>
          <a:bodyPr/>
          <a:lstStyle/>
          <a:p>
            <a:r>
              <a:rPr lang="en-US" dirty="0" smtClean="0"/>
              <a:t>Means the same thing to all tools</a:t>
            </a:r>
          </a:p>
          <a:p>
            <a:r>
              <a:rPr lang="en-US" dirty="0" smtClean="0"/>
              <a:t>Default and delegated value of a right required</a:t>
            </a:r>
          </a:p>
          <a:p>
            <a:pPr lvl="1"/>
            <a:r>
              <a:rPr lang="en-US" dirty="0" smtClean="0"/>
              <a:t> default - semantics when a common right is not specified</a:t>
            </a:r>
          </a:p>
          <a:p>
            <a:pPr lvl="1"/>
            <a:r>
              <a:rPr lang="en-US" dirty="0"/>
              <a:t> </a:t>
            </a:r>
            <a:r>
              <a:rPr lang="en-US" dirty="0" smtClean="0"/>
              <a:t>delegated – protect information but allow tool to operate for its intended purpose</a:t>
            </a:r>
          </a:p>
          <a:p>
            <a:r>
              <a:rPr lang="en-US" dirty="0" smtClean="0"/>
              <a:t>Common conditions</a:t>
            </a:r>
          </a:p>
          <a:p>
            <a:pPr lvl="1"/>
            <a:r>
              <a:rPr lang="en-US" dirty="0" err="1" smtClean="0"/>
              <a:t>toolphase</a:t>
            </a:r>
            <a:r>
              <a:rPr lang="en-US" dirty="0" smtClean="0"/>
              <a:t> </a:t>
            </a:r>
            <a:r>
              <a:rPr lang="en-US" dirty="0"/>
              <a:t>= compile | elaborate | </a:t>
            </a:r>
            <a:r>
              <a:rPr lang="en-US" dirty="0" smtClean="0"/>
              <a:t>run</a:t>
            </a:r>
            <a:endParaRPr lang="en-US" dirty="0"/>
          </a:p>
          <a:p>
            <a:pPr lvl="1"/>
            <a:r>
              <a:rPr lang="en-US" dirty="0" smtClean="0"/>
              <a:t>activity </a:t>
            </a:r>
            <a:r>
              <a:rPr lang="en-US" dirty="0"/>
              <a:t>= simulation | synthesis | analysis | </a:t>
            </a:r>
            <a:r>
              <a:rPr lang="en-US" dirty="0" smtClean="0"/>
              <a:t>layout</a:t>
            </a:r>
          </a:p>
          <a:p>
            <a:pPr lvl="1"/>
            <a:r>
              <a:rPr lang="en-US" dirty="0"/>
              <a:t>l</a:t>
            </a:r>
            <a:r>
              <a:rPr lang="en-US" dirty="0" smtClean="0"/>
              <a:t>icense</a:t>
            </a:r>
          </a:p>
          <a:p>
            <a:r>
              <a:rPr lang="en-US" dirty="0" smtClean="0"/>
              <a:t>Common rights (legal conditions not shown)</a:t>
            </a:r>
          </a:p>
          <a:p>
            <a:pPr lvl="1"/>
            <a:r>
              <a:rPr lang="en-US" dirty="0" err="1" smtClean="0"/>
              <a:t>error_handling</a:t>
            </a:r>
            <a:r>
              <a:rPr lang="en-US" dirty="0" smtClean="0"/>
              <a:t> </a:t>
            </a:r>
            <a:r>
              <a:rPr lang="en-US" dirty="0"/>
              <a:t>= delegated | </a:t>
            </a:r>
            <a:r>
              <a:rPr lang="en-US" dirty="0" err="1" smtClean="0"/>
              <a:t>n</a:t>
            </a:r>
            <a:r>
              <a:rPr lang="en-US" sz="2000" dirty="0" err="1" smtClean="0">
                <a:solidFill>
                  <a:schemeClr val="bg2"/>
                </a:solidFill>
                <a:effectLst/>
              </a:rPr>
              <a:t>onames</a:t>
            </a:r>
            <a:r>
              <a:rPr lang="en-US" sz="2000" dirty="0" smtClean="0">
                <a:solidFill>
                  <a:schemeClr val="bg2"/>
                </a:solidFill>
                <a:effectLst/>
              </a:rPr>
              <a:t> | </a:t>
            </a:r>
            <a:r>
              <a:rPr lang="en-US" sz="2000" dirty="0" err="1" smtClean="0">
                <a:solidFill>
                  <a:schemeClr val="bg2"/>
                </a:solidFill>
                <a:effectLst/>
              </a:rPr>
              <a:t>srcrefs</a:t>
            </a:r>
            <a:r>
              <a:rPr lang="en-US" sz="2000" dirty="0" smtClean="0">
                <a:solidFill>
                  <a:schemeClr val="bg2"/>
                </a:solidFill>
                <a:effectLst/>
              </a:rPr>
              <a:t> | plaintext</a:t>
            </a:r>
            <a:endParaRPr lang="en-US" dirty="0" smtClean="0"/>
          </a:p>
          <a:p>
            <a:pPr lvl="1"/>
            <a:r>
              <a:rPr lang="en-US" dirty="0" err="1" smtClean="0"/>
              <a:t>runtime_visibility</a:t>
            </a:r>
            <a:r>
              <a:rPr lang="en-US" dirty="0" smtClean="0"/>
              <a:t> </a:t>
            </a:r>
            <a:r>
              <a:rPr lang="en-US" dirty="0"/>
              <a:t>= delegated </a:t>
            </a:r>
            <a:r>
              <a:rPr lang="en-US" sz="2800" dirty="0"/>
              <a:t>| </a:t>
            </a:r>
            <a:r>
              <a:rPr lang="en-US" dirty="0" err="1"/>
              <a:t>interface_names</a:t>
            </a:r>
            <a:r>
              <a:rPr lang="en-US" dirty="0"/>
              <a:t> </a:t>
            </a:r>
            <a:r>
              <a:rPr lang="en-US" sz="2800" dirty="0"/>
              <a:t>| </a:t>
            </a:r>
            <a:r>
              <a:rPr lang="en-US" dirty="0" err="1" smtClean="0"/>
              <a:t>all_names</a:t>
            </a:r>
            <a:endParaRPr lang="en-US" dirty="0"/>
          </a:p>
          <a:p>
            <a:pPr lvl="1"/>
            <a:r>
              <a:rPr lang="en-US" dirty="0" smtClean="0"/>
              <a:t>decryption </a:t>
            </a:r>
            <a:r>
              <a:rPr lang="en-US" dirty="0"/>
              <a:t>= delegated </a:t>
            </a:r>
            <a:r>
              <a:rPr lang="en-US" sz="2800" dirty="0"/>
              <a:t>| </a:t>
            </a:r>
            <a:r>
              <a:rPr lang="en-US" dirty="0"/>
              <a:t>true </a:t>
            </a:r>
            <a:r>
              <a:rPr lang="en-US" sz="2800" dirty="0"/>
              <a:t>| </a:t>
            </a:r>
            <a:r>
              <a:rPr lang="en-US" dirty="0" smtClean="0"/>
              <a:t>false</a:t>
            </a:r>
          </a:p>
        </p:txBody>
      </p:sp>
    </p:spTree>
    <p:extLst>
      <p:ext uri="{BB962C8B-B14F-4D97-AF65-F5344CB8AC3E}">
        <p14:creationId xmlns:p14="http://schemas.microsoft.com/office/powerpoint/2010/main" val="1722961966"/>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Visibility Management</a:t>
            </a:r>
            <a:endParaRPr lang="en-US" dirty="0"/>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14</a:t>
            </a:fld>
            <a:endParaRPr lang="en-US"/>
          </a:p>
        </p:txBody>
      </p:sp>
      <p:sp>
        <p:nvSpPr>
          <p:cNvPr id="5" name="Content Placeholder 4"/>
          <p:cNvSpPr>
            <a:spLocks noGrp="1"/>
          </p:cNvSpPr>
          <p:nvPr>
            <p:ph idx="1"/>
          </p:nvPr>
        </p:nvSpPr>
        <p:spPr/>
        <p:txBody>
          <a:bodyPr/>
          <a:lstStyle/>
          <a:p>
            <a:r>
              <a:rPr lang="en-US" sz="2000" dirty="0" smtClean="0"/>
              <a:t>Existing semantics are clarified</a:t>
            </a:r>
          </a:p>
          <a:p>
            <a:pPr lvl="1"/>
            <a:r>
              <a:rPr lang="en-US" dirty="0" smtClean="0"/>
              <a:t>Default expectation for all tools is </a:t>
            </a:r>
            <a:r>
              <a:rPr lang="en-US" dirty="0" smtClean="0"/>
              <a:t>a foundation</a:t>
            </a:r>
            <a:endParaRPr lang="en-US" dirty="0" smtClean="0"/>
          </a:p>
          <a:p>
            <a:pPr lvl="1"/>
            <a:r>
              <a:rPr lang="en-US" dirty="0" smtClean="0"/>
              <a:t>…but it’s </a:t>
            </a:r>
            <a:r>
              <a:rPr lang="en-US" dirty="0" smtClean="0"/>
              <a:t>not enough</a:t>
            </a:r>
          </a:p>
          <a:p>
            <a:r>
              <a:rPr lang="en-US" sz="2000" dirty="0" smtClean="0"/>
              <a:t>Existing visibility controls limitations are explained</a:t>
            </a:r>
          </a:p>
          <a:p>
            <a:pPr lvl="1"/>
            <a:r>
              <a:rPr lang="en-US" dirty="0" smtClean="0"/>
              <a:t>Encryption envelopes and viewport pragma</a:t>
            </a:r>
          </a:p>
          <a:p>
            <a:pPr lvl="1"/>
            <a:r>
              <a:rPr lang="en-US" dirty="0" smtClean="0"/>
              <a:t>Awkward, ill-defined, not portable</a:t>
            </a:r>
          </a:p>
          <a:p>
            <a:r>
              <a:rPr lang="en-US" sz="2000" dirty="0" smtClean="0"/>
              <a:t>Model </a:t>
            </a:r>
            <a:r>
              <a:rPr lang="en-US" sz="2000" dirty="0" smtClean="0"/>
              <a:t>fidelity trumps blind protection</a:t>
            </a:r>
          </a:p>
          <a:p>
            <a:pPr lvl="1"/>
            <a:r>
              <a:rPr lang="en-US" dirty="0" smtClean="0"/>
              <a:t>It </a:t>
            </a:r>
            <a:r>
              <a:rPr lang="en-US" dirty="0"/>
              <a:t>is invalid for a tool to modify the behavior of the model that the IP author wrote. </a:t>
            </a:r>
            <a:endParaRPr lang="en-US" dirty="0" smtClean="0"/>
          </a:p>
          <a:p>
            <a:r>
              <a:rPr lang="en-US" sz="2000" dirty="0" err="1" smtClean="0"/>
              <a:t>Toolphases</a:t>
            </a:r>
            <a:r>
              <a:rPr lang="en-US" sz="2000" dirty="0" smtClean="0"/>
              <a:t> have basic visibility requirements</a:t>
            </a:r>
          </a:p>
          <a:p>
            <a:pPr lvl="1"/>
            <a:r>
              <a:rPr lang="en-US" dirty="0" smtClean="0"/>
              <a:t>Compile and elaborate see everything</a:t>
            </a:r>
          </a:p>
          <a:p>
            <a:pPr lvl="1"/>
            <a:r>
              <a:rPr lang="en-US" dirty="0" smtClean="0"/>
              <a:t>Nothing is required to be made visible externally</a:t>
            </a:r>
          </a:p>
          <a:p>
            <a:r>
              <a:rPr lang="en-US" sz="2000" dirty="0" smtClean="0"/>
              <a:t>Viewport </a:t>
            </a:r>
            <a:r>
              <a:rPr lang="en-US" sz="2000" dirty="0" smtClean="0"/>
              <a:t>pragma selectively exposes IP </a:t>
            </a:r>
            <a:r>
              <a:rPr lang="en-US" sz="2000" dirty="0" smtClean="0"/>
              <a:t>internals at runtime</a:t>
            </a:r>
            <a:endParaRPr lang="en-US" sz="2000" dirty="0" smtClean="0"/>
          </a:p>
          <a:p>
            <a:r>
              <a:rPr lang="en-US" sz="2000" dirty="0" smtClean="0"/>
              <a:t>Common rights for error handling and general use cases</a:t>
            </a:r>
            <a:r>
              <a:rPr lang="en-US" dirty="0" smtClean="0"/>
              <a:t>	</a:t>
            </a:r>
            <a:endParaRPr lang="en-US" dirty="0"/>
          </a:p>
        </p:txBody>
      </p:sp>
    </p:spTree>
    <p:extLst>
      <p:ext uri="{BB962C8B-B14F-4D97-AF65-F5344CB8AC3E}">
        <p14:creationId xmlns:p14="http://schemas.microsoft.com/office/powerpoint/2010/main" val="3590163519"/>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Boundaries Of First P1735 Standard</a:t>
            </a:r>
            <a:endParaRPr lang="en-US" dirty="0"/>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15</a:t>
            </a:fld>
            <a:endParaRPr lang="en-US"/>
          </a:p>
        </p:txBody>
      </p:sp>
      <p:sp>
        <p:nvSpPr>
          <p:cNvPr id="5" name="Content Placeholder 4"/>
          <p:cNvSpPr>
            <a:spLocks noGrp="1"/>
          </p:cNvSpPr>
          <p:nvPr>
            <p:ph idx="1"/>
          </p:nvPr>
        </p:nvSpPr>
        <p:spPr/>
        <p:txBody>
          <a:bodyPr/>
          <a:lstStyle/>
          <a:p>
            <a:r>
              <a:rPr lang="en-US" dirty="0" smtClean="0"/>
              <a:t>Visibility is </a:t>
            </a:r>
            <a:r>
              <a:rPr lang="en-US" dirty="0" smtClean="0"/>
              <a:t>still a </a:t>
            </a:r>
            <a:r>
              <a:rPr lang="en-US" dirty="0" smtClean="0"/>
              <a:t>complex area </a:t>
            </a:r>
            <a:r>
              <a:rPr lang="en-US" dirty="0" smtClean="0"/>
              <a:t>with </a:t>
            </a:r>
            <a:r>
              <a:rPr lang="en-US" dirty="0" smtClean="0"/>
              <a:t>open issues</a:t>
            </a:r>
            <a:endParaRPr lang="en-US" dirty="0"/>
          </a:p>
          <a:p>
            <a:pPr lvl="1"/>
            <a:r>
              <a:rPr lang="en-US" dirty="0" smtClean="0"/>
              <a:t>Representation specific visibility control can’t be addressed in P1735</a:t>
            </a:r>
          </a:p>
          <a:p>
            <a:pPr lvl="1"/>
            <a:r>
              <a:rPr lang="en-US" dirty="0" smtClean="0"/>
              <a:t>P1735 intends to offer some guidance and principles</a:t>
            </a:r>
          </a:p>
          <a:p>
            <a:r>
              <a:rPr lang="en-US" dirty="0" smtClean="0"/>
              <a:t>Granularity of Encryption envelopes</a:t>
            </a:r>
          </a:p>
          <a:p>
            <a:pPr lvl="1"/>
            <a:r>
              <a:rPr lang="en-US" dirty="0" smtClean="0"/>
              <a:t>Design unit granularity recommended for interoperability</a:t>
            </a:r>
            <a:endParaRPr lang="en-US" dirty="0"/>
          </a:p>
          <a:p>
            <a:r>
              <a:rPr lang="en-US" dirty="0" smtClean="0"/>
              <a:t>Relationship between disjoint protected envelopes</a:t>
            </a:r>
          </a:p>
          <a:p>
            <a:pPr lvl="1"/>
            <a:r>
              <a:rPr lang="en-US" dirty="0" smtClean="0"/>
              <a:t>None!</a:t>
            </a:r>
            <a:endParaRPr lang="en-US" dirty="0" smtClean="0"/>
          </a:p>
          <a:p>
            <a:r>
              <a:rPr lang="en-US" dirty="0" smtClean="0"/>
              <a:t>PLI</a:t>
            </a:r>
          </a:p>
          <a:p>
            <a:pPr lvl="1"/>
            <a:r>
              <a:rPr lang="en-US" dirty="0" smtClean="0"/>
              <a:t>Large  language centric analysis of information models</a:t>
            </a:r>
          </a:p>
          <a:p>
            <a:r>
              <a:rPr lang="en-US" dirty="0" smtClean="0"/>
              <a:t>Use of Obfuscation</a:t>
            </a:r>
          </a:p>
          <a:p>
            <a:pPr lvl="1"/>
            <a:r>
              <a:rPr lang="en-US" dirty="0" smtClean="0"/>
              <a:t>Orthogonal external mechanism that has value</a:t>
            </a:r>
          </a:p>
          <a:p>
            <a:pPr lvl="1"/>
            <a:r>
              <a:rPr lang="en-US" dirty="0" smtClean="0"/>
              <a:t>Other </a:t>
            </a:r>
            <a:r>
              <a:rPr lang="en-US" dirty="0" smtClean="0"/>
              <a:t>uses possible</a:t>
            </a:r>
            <a:endParaRPr lang="en-US" dirty="0" smtClean="0"/>
          </a:p>
        </p:txBody>
      </p:sp>
    </p:spTree>
    <p:extLst>
      <p:ext uri="{BB962C8B-B14F-4D97-AF65-F5344CB8AC3E}">
        <p14:creationId xmlns:p14="http://schemas.microsoft.com/office/powerpoint/2010/main" val="1631770481"/>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Tasks/Schedule Considerations for P1735</a:t>
            </a:r>
            <a:endParaRPr lang="en-US" dirty="0"/>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16</a:t>
            </a:fld>
            <a:endParaRPr lang="en-US"/>
          </a:p>
        </p:txBody>
      </p:sp>
      <p:sp>
        <p:nvSpPr>
          <p:cNvPr id="5" name="Content Placeholder 4"/>
          <p:cNvSpPr>
            <a:spLocks noGrp="1"/>
          </p:cNvSpPr>
          <p:nvPr>
            <p:ph idx="1"/>
          </p:nvPr>
        </p:nvSpPr>
        <p:spPr/>
        <p:txBody>
          <a:bodyPr/>
          <a:lstStyle/>
          <a:p>
            <a:r>
              <a:rPr lang="en-US" dirty="0" smtClean="0"/>
              <a:t>Internal WG draft comment period closes April 12</a:t>
            </a:r>
            <a:r>
              <a:rPr lang="en-US" baseline="30000" dirty="0" smtClean="0"/>
              <a:t>th</a:t>
            </a:r>
            <a:endParaRPr lang="en-US" dirty="0" smtClean="0"/>
          </a:p>
          <a:p>
            <a:r>
              <a:rPr lang="en-US" dirty="0" smtClean="0"/>
              <a:t>D4 of draft in progress - inputs close April 15</a:t>
            </a:r>
            <a:r>
              <a:rPr lang="en-US" baseline="30000" dirty="0" smtClean="0"/>
              <a:t>th</a:t>
            </a:r>
            <a:endParaRPr lang="en-US" dirty="0" smtClean="0"/>
          </a:p>
          <a:p>
            <a:pPr lvl="1"/>
            <a:r>
              <a:rPr lang="en-US" dirty="0" smtClean="0"/>
              <a:t>Approval to ballot or</a:t>
            </a:r>
            <a:r>
              <a:rPr lang="en-US" baseline="0" dirty="0" smtClean="0"/>
              <a:t> revise further – April 29th</a:t>
            </a:r>
            <a:endParaRPr lang="en-US" dirty="0" smtClean="0"/>
          </a:p>
          <a:p>
            <a:r>
              <a:rPr lang="en-US" dirty="0" smtClean="0"/>
              <a:t>D5 is possible</a:t>
            </a:r>
          </a:p>
          <a:p>
            <a:r>
              <a:rPr lang="en-US" dirty="0" smtClean="0"/>
              <a:t>Ballot group formation</a:t>
            </a:r>
          </a:p>
          <a:p>
            <a:pPr lvl="1"/>
            <a:r>
              <a:rPr lang="en-US" dirty="0" smtClean="0"/>
              <a:t>Goal is end of April</a:t>
            </a:r>
          </a:p>
          <a:p>
            <a:pPr lvl="1"/>
            <a:r>
              <a:rPr lang="en-US" dirty="0" smtClean="0"/>
              <a:t>We may postpone until after DAC</a:t>
            </a:r>
          </a:p>
          <a:p>
            <a:r>
              <a:rPr lang="en-US" dirty="0" smtClean="0"/>
              <a:t>IEEE ballot in July</a:t>
            </a:r>
          </a:p>
          <a:p>
            <a:r>
              <a:rPr lang="en-US" dirty="0" smtClean="0"/>
              <a:t>Sensitive to due process and financial constraints</a:t>
            </a:r>
          </a:p>
          <a:p>
            <a:pPr lvl="1"/>
            <a:r>
              <a:rPr lang="en-US" dirty="0" smtClean="0"/>
              <a:t>Revision/</a:t>
            </a:r>
            <a:r>
              <a:rPr lang="en-US" dirty="0" err="1" smtClean="0"/>
              <a:t>Reballot</a:t>
            </a:r>
            <a:r>
              <a:rPr lang="en-US" dirty="0" smtClean="0"/>
              <a:t> due to negative ballot feedback</a:t>
            </a:r>
          </a:p>
          <a:p>
            <a:pPr lvl="1"/>
            <a:r>
              <a:rPr lang="en-US" dirty="0" smtClean="0"/>
              <a:t>IEEE </a:t>
            </a:r>
            <a:r>
              <a:rPr lang="en-US" dirty="0" err="1" smtClean="0"/>
              <a:t>Revcom</a:t>
            </a:r>
            <a:r>
              <a:rPr lang="en-US" dirty="0" smtClean="0"/>
              <a:t> approval – august or </a:t>
            </a:r>
            <a:r>
              <a:rPr lang="en-US" dirty="0" err="1" smtClean="0"/>
              <a:t>december</a:t>
            </a:r>
            <a:r>
              <a:rPr lang="en-US" dirty="0" smtClean="0"/>
              <a:t> meetings</a:t>
            </a:r>
          </a:p>
          <a:p>
            <a:pPr lvl="1"/>
            <a:r>
              <a:rPr lang="en-US" dirty="0" smtClean="0"/>
              <a:t>Technical editor funding – must be done with D5 by May</a:t>
            </a:r>
          </a:p>
          <a:p>
            <a:pPr lvl="1"/>
            <a:r>
              <a:rPr lang="en-US" dirty="0" smtClean="0"/>
              <a:t>PAR expiration</a:t>
            </a:r>
          </a:p>
        </p:txBody>
      </p:sp>
    </p:spTree>
    <p:extLst>
      <p:ext uri="{BB962C8B-B14F-4D97-AF65-F5344CB8AC3E}">
        <p14:creationId xmlns:p14="http://schemas.microsoft.com/office/powerpoint/2010/main" val="848727737"/>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P1735 Impact on 1800, P1076, and others</a:t>
            </a:r>
            <a:endParaRPr lang="en-US" dirty="0"/>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17</a:t>
            </a:fld>
            <a:endParaRPr lang="en-US"/>
          </a:p>
        </p:txBody>
      </p:sp>
      <p:sp>
        <p:nvSpPr>
          <p:cNvPr id="5" name="Content Placeholder 4"/>
          <p:cNvSpPr>
            <a:spLocks noGrp="1"/>
          </p:cNvSpPr>
          <p:nvPr>
            <p:ph idx="1"/>
          </p:nvPr>
        </p:nvSpPr>
        <p:spPr/>
        <p:txBody>
          <a:bodyPr/>
          <a:lstStyle/>
          <a:p>
            <a:r>
              <a:rPr lang="en-US" dirty="0" smtClean="0"/>
              <a:t>Assuming acceptance, DASC assumes content revision to other standards implied</a:t>
            </a:r>
          </a:p>
          <a:p>
            <a:r>
              <a:rPr lang="en-US" dirty="0" smtClean="0"/>
              <a:t>Scope of Update belongs to you</a:t>
            </a:r>
          </a:p>
          <a:p>
            <a:pPr lvl="1"/>
            <a:r>
              <a:rPr lang="en-US" dirty="0" smtClean="0"/>
              <a:t>We were guided not to refactor the specification of encryption</a:t>
            </a:r>
          </a:p>
          <a:p>
            <a:pPr lvl="1"/>
            <a:r>
              <a:rPr lang="en-US" dirty="0" smtClean="0"/>
              <a:t>Options</a:t>
            </a:r>
          </a:p>
          <a:p>
            <a:pPr lvl="2"/>
            <a:r>
              <a:rPr lang="en-US" dirty="0" smtClean="0"/>
              <a:t>Incorporate some material by reference</a:t>
            </a:r>
          </a:p>
          <a:p>
            <a:pPr lvl="2"/>
            <a:r>
              <a:rPr lang="en-US" dirty="0" smtClean="0"/>
              <a:t>Codify other aspects into LRM</a:t>
            </a:r>
          </a:p>
          <a:p>
            <a:pPr lvl="1"/>
            <a:r>
              <a:rPr lang="en-US" dirty="0" smtClean="0"/>
              <a:t>Petition DASC to charter new PAR to refactor LRM and P1735 for future revision</a:t>
            </a:r>
          </a:p>
          <a:p>
            <a:r>
              <a:rPr lang="en-US" dirty="0" smtClean="0"/>
              <a:t>Some hard problems are still yours!</a:t>
            </a:r>
            <a:endParaRPr lang="en-US" dirty="0" smtClean="0"/>
          </a:p>
          <a:p>
            <a:pPr lvl="1"/>
            <a:r>
              <a:rPr lang="en-US" dirty="0" smtClean="0"/>
              <a:t>See earlier </a:t>
            </a:r>
            <a:r>
              <a:rPr lang="en-US" dirty="0" smtClean="0"/>
              <a:t>slides</a:t>
            </a:r>
            <a:endParaRPr lang="en-US" dirty="0" smtClean="0"/>
          </a:p>
          <a:p>
            <a:pPr lvl="1"/>
            <a:r>
              <a:rPr lang="en-US" dirty="0" smtClean="0"/>
              <a:t>They are intrinsically part of these standards, not P1735</a:t>
            </a:r>
          </a:p>
        </p:txBody>
      </p:sp>
    </p:spTree>
    <p:extLst>
      <p:ext uri="{BB962C8B-B14F-4D97-AF65-F5344CB8AC3E}">
        <p14:creationId xmlns:p14="http://schemas.microsoft.com/office/powerpoint/2010/main" val="3775196533"/>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P1735  Future</a:t>
            </a:r>
            <a:endParaRPr lang="en-US" dirty="0"/>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18</a:t>
            </a:fld>
            <a:endParaRPr lang="en-US"/>
          </a:p>
        </p:txBody>
      </p:sp>
      <p:sp>
        <p:nvSpPr>
          <p:cNvPr id="5" name="Content Placeholder 4"/>
          <p:cNvSpPr>
            <a:spLocks noGrp="1"/>
          </p:cNvSpPr>
          <p:nvPr>
            <p:ph idx="1"/>
          </p:nvPr>
        </p:nvSpPr>
        <p:spPr/>
        <p:txBody>
          <a:bodyPr/>
          <a:lstStyle/>
          <a:p>
            <a:r>
              <a:rPr lang="en-US" dirty="0" smtClean="0"/>
              <a:t>Foster </a:t>
            </a:r>
            <a:r>
              <a:rPr lang="en-US" dirty="0" smtClean="0"/>
              <a:t>education, outreach, promotion activity</a:t>
            </a:r>
          </a:p>
          <a:p>
            <a:r>
              <a:rPr lang="en-US" dirty="0" smtClean="0"/>
              <a:t>Study the need and timing of a follow-on</a:t>
            </a:r>
            <a:r>
              <a:rPr lang="en-US" baseline="0" dirty="0" smtClean="0"/>
              <a:t> </a:t>
            </a:r>
            <a:r>
              <a:rPr lang="en-US" baseline="0" dirty="0" smtClean="0"/>
              <a:t>PAR</a:t>
            </a:r>
          </a:p>
          <a:p>
            <a:pPr lvl="1"/>
            <a:r>
              <a:rPr lang="en-US" baseline="0" dirty="0" smtClean="0"/>
              <a:t>Potential Considerations</a:t>
            </a:r>
          </a:p>
          <a:p>
            <a:pPr lvl="2"/>
            <a:r>
              <a:rPr lang="en-US" dirty="0"/>
              <a:t>r</a:t>
            </a:r>
            <a:r>
              <a:rPr lang="en-US" dirty="0" smtClean="0"/>
              <a:t>efactoring - define a generic, complete pragma set with bindings to VHDL, SV, and potentially other representations</a:t>
            </a:r>
          </a:p>
          <a:p>
            <a:pPr lvl="2"/>
            <a:r>
              <a:rPr lang="en-US" dirty="0"/>
              <a:t>f</a:t>
            </a:r>
            <a:r>
              <a:rPr lang="en-US" dirty="0" smtClean="0"/>
              <a:t>ocus on encapsulation of IP representations</a:t>
            </a:r>
          </a:p>
          <a:p>
            <a:pPr lvl="2"/>
            <a:r>
              <a:rPr lang="en-US" dirty="0" smtClean="0"/>
              <a:t>improve common rights</a:t>
            </a:r>
          </a:p>
          <a:p>
            <a:pPr lvl="2"/>
            <a:r>
              <a:rPr lang="en-US" dirty="0" smtClean="0"/>
              <a:t>Address unique considerations in other tool flow components</a:t>
            </a:r>
          </a:p>
          <a:p>
            <a:pPr lvl="2"/>
            <a:r>
              <a:rPr lang="en-US" dirty="0" smtClean="0"/>
              <a:t>Key</a:t>
            </a:r>
            <a:r>
              <a:rPr lang="en-US" baseline="0" dirty="0" smtClean="0"/>
              <a:t> management enhancements</a:t>
            </a:r>
          </a:p>
          <a:p>
            <a:pPr lvl="2"/>
            <a:r>
              <a:rPr lang="en-US" baseline="0" dirty="0" smtClean="0"/>
              <a:t>Improving IP protection security  – best practices for piracy prevention</a:t>
            </a:r>
          </a:p>
          <a:p>
            <a:pPr lvl="2"/>
            <a:r>
              <a:rPr lang="en-US" baseline="0" dirty="0" smtClean="0"/>
              <a:t>Traceability – tagging and watermarking</a:t>
            </a:r>
          </a:p>
          <a:p>
            <a:r>
              <a:rPr lang="en-US" dirty="0" smtClean="0"/>
              <a:t>The Working Group serves at the pleasure of the DASC under IEEE rules</a:t>
            </a:r>
          </a:p>
          <a:p>
            <a:pPr lvl="1"/>
            <a:r>
              <a:rPr lang="en-US" dirty="0" smtClean="0"/>
              <a:t>These comments about our future are our own expectations</a:t>
            </a:r>
            <a:endParaRPr lang="en-US" dirty="0"/>
          </a:p>
        </p:txBody>
      </p:sp>
    </p:spTree>
    <p:extLst>
      <p:ext uri="{BB962C8B-B14F-4D97-AF65-F5344CB8AC3E}">
        <p14:creationId xmlns:p14="http://schemas.microsoft.com/office/powerpoint/2010/main" val="2919985705"/>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Agenda</a:t>
            </a:r>
            <a:endParaRPr lang="en-US" dirty="0" smtClean="0"/>
          </a:p>
        </p:txBody>
      </p:sp>
      <p:sp>
        <p:nvSpPr>
          <p:cNvPr id="3" name="Footer Placeholder 2"/>
          <p:cNvSpPr>
            <a:spLocks noGrp="1"/>
          </p:cNvSpPr>
          <p:nvPr>
            <p:ph type="ftr" sz="quarter" idx="10"/>
          </p:nvPr>
        </p:nvSpPr>
        <p:spPr/>
        <p:txBody>
          <a:bodyPr/>
          <a:lstStyle/>
          <a:p>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2</a:t>
            </a:fld>
            <a:endParaRPr lang="en-US"/>
          </a:p>
        </p:txBody>
      </p:sp>
      <p:sp>
        <p:nvSpPr>
          <p:cNvPr id="5" name="Content Placeholder 4"/>
          <p:cNvSpPr>
            <a:spLocks noGrp="1"/>
          </p:cNvSpPr>
          <p:nvPr>
            <p:ph idx="1"/>
          </p:nvPr>
        </p:nvSpPr>
        <p:spPr/>
        <p:txBody>
          <a:bodyPr/>
          <a:lstStyle/>
          <a:p>
            <a:r>
              <a:rPr lang="en-US" smtClean="0"/>
              <a:t>IEEE protection</a:t>
            </a:r>
          </a:p>
          <a:p>
            <a:r>
              <a:rPr lang="en-US" smtClean="0"/>
              <a:t>P1735 Goals</a:t>
            </a:r>
          </a:p>
          <a:p>
            <a:r>
              <a:rPr lang="en-US" smtClean="0"/>
              <a:t>P1735 V1 Recommendations</a:t>
            </a:r>
          </a:p>
          <a:p>
            <a:r>
              <a:rPr lang="en-US" smtClean="0"/>
              <a:t>P1735 V2 Recommendations</a:t>
            </a:r>
          </a:p>
          <a:p>
            <a:r>
              <a:rPr lang="en-US" smtClean="0"/>
              <a:t>P1735 Status and Plan</a:t>
            </a:r>
          </a:p>
          <a:p>
            <a:r>
              <a:rPr lang="en-US" smtClean="0"/>
              <a:t>Impact on 1800, 1076, other IP representations</a:t>
            </a:r>
          </a:p>
          <a:p>
            <a:r>
              <a:rPr lang="en-US" smtClean="0"/>
              <a:t>P1735 Future</a:t>
            </a:r>
          </a:p>
          <a:p>
            <a:r>
              <a:rPr lang="en-US" smtClean="0"/>
              <a:t>*Out of Scope for Today*</a:t>
            </a:r>
            <a:endParaRPr lang="en-US" dirty="0" smtClean="0"/>
          </a:p>
        </p:txBody>
      </p:sp>
    </p:spTree>
    <p:extLst>
      <p:ext uri="{BB962C8B-B14F-4D97-AF65-F5344CB8AC3E}">
        <p14:creationId xmlns:p14="http://schemas.microsoft.com/office/powerpoint/2010/main" val="4123131291"/>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 of P1735</a:t>
            </a:r>
            <a:endParaRPr lang="en-US" dirty="0"/>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20</a:t>
            </a:fld>
            <a:endParaRPr lang="en-US"/>
          </a:p>
        </p:txBody>
      </p:sp>
      <p:sp>
        <p:nvSpPr>
          <p:cNvPr id="5" name="Content Placeholder 4"/>
          <p:cNvSpPr>
            <a:spLocks noGrp="1"/>
          </p:cNvSpPr>
          <p:nvPr>
            <p:ph idx="1"/>
          </p:nvPr>
        </p:nvSpPr>
        <p:spPr/>
        <p:txBody>
          <a:bodyPr/>
          <a:lstStyle/>
          <a:p>
            <a:r>
              <a:rPr lang="en-US" dirty="0"/>
              <a:t>This standard specifies embeddable and encapsulating markup syntaxes for design IP encryption and rights management, together with recommendations for integration with design specification formats described in other standards. It also recommends use models for interoperable tool and hardware flows, which will include selecting encryption and encoding algorithms and encryption key management. The recommendation includes a description of the trust model assumed in the recommended use models. This standard does not specifically include any consideration of digitally encoded entertainment media. In the context of this document, the term </a:t>
            </a:r>
            <a:r>
              <a:rPr lang="en-US" i="1" dirty="0"/>
              <a:t>IP</a:t>
            </a:r>
            <a:r>
              <a:rPr lang="en-US" dirty="0"/>
              <a:t> will be used to mean </a:t>
            </a:r>
            <a:r>
              <a:rPr lang="en-US" i="1" dirty="0"/>
              <a:t>Electronic Design Intellectual Property</a:t>
            </a:r>
            <a:r>
              <a:rPr lang="en-US" dirty="0"/>
              <a:t> data. </a:t>
            </a:r>
            <a:endParaRPr lang="en-US" dirty="0" smtClean="0"/>
          </a:p>
        </p:txBody>
      </p:sp>
    </p:spTree>
    <p:extLst>
      <p:ext uri="{BB962C8B-B14F-4D97-AF65-F5344CB8AC3E}">
        <p14:creationId xmlns:p14="http://schemas.microsoft.com/office/powerpoint/2010/main" val="2982741322"/>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i="1" dirty="0" smtClean="0">
                <a:solidFill>
                  <a:schemeClr val="tx2"/>
                </a:solidFill>
                <a:effectLst/>
                <a:latin typeface="+mj-lt"/>
                <a:ea typeface="ＭＳ Ｐゴシック" pitchFamily="-112" charset="-128"/>
                <a:cs typeface="+mj-cs"/>
              </a:rPr>
              <a:t>Electronic Design Intellectual Property</a:t>
            </a:r>
            <a:r>
              <a:rPr lang="en-US" sz="2800" b="1" dirty="0" smtClean="0">
                <a:solidFill>
                  <a:schemeClr val="tx2"/>
                </a:solidFill>
                <a:effectLst/>
                <a:latin typeface="+mj-lt"/>
                <a:ea typeface="ＭＳ Ｐゴシック" pitchFamily="-112" charset="-128"/>
                <a:cs typeface="+mj-cs"/>
              </a:rPr>
              <a:t> </a:t>
            </a:r>
            <a:endParaRPr lang="en-US" dirty="0"/>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21</a:t>
            </a:fld>
            <a:endParaRPr lang="en-US"/>
          </a:p>
        </p:txBody>
      </p:sp>
      <p:sp>
        <p:nvSpPr>
          <p:cNvPr id="5" name="Content Placeholder 4"/>
          <p:cNvSpPr>
            <a:spLocks noGrp="1"/>
          </p:cNvSpPr>
          <p:nvPr>
            <p:ph idx="1"/>
          </p:nvPr>
        </p:nvSpPr>
        <p:spPr/>
        <p:txBody>
          <a:bodyPr/>
          <a:lstStyle/>
          <a:p>
            <a:pPr lvl="0"/>
            <a:r>
              <a:rPr lang="en-US" sz="1800" i="1" dirty="0" smtClean="0"/>
              <a:t>Electronic Design Intellectual Property</a:t>
            </a:r>
            <a:r>
              <a:rPr lang="en-US" sz="1800" dirty="0" smtClean="0"/>
              <a:t> is a term used in the electronic design community. It refers to a reusable collection of design specifications which represent the behavior, properties, and/or representation of the design in various media. Examples of these collections include, but are not limited to: </a:t>
            </a:r>
          </a:p>
          <a:p>
            <a:pPr lvl="1"/>
            <a:r>
              <a:rPr lang="en-US" sz="1800" dirty="0" smtClean="0"/>
              <a:t>A unit of electronic system design </a:t>
            </a:r>
          </a:p>
          <a:p>
            <a:pPr lvl="1"/>
            <a:r>
              <a:rPr lang="en-US" sz="1800" dirty="0" smtClean="0"/>
              <a:t>A design verification and analysis scheme (e.g., test bench) </a:t>
            </a:r>
          </a:p>
          <a:p>
            <a:pPr lvl="1"/>
            <a:r>
              <a:rPr lang="en-US" sz="1800" dirty="0" smtClean="0"/>
              <a:t>A </a:t>
            </a:r>
            <a:r>
              <a:rPr lang="en-US" sz="1800" dirty="0" err="1" smtClean="0"/>
              <a:t>netlist</a:t>
            </a:r>
            <a:r>
              <a:rPr lang="en-US" sz="1800" dirty="0" smtClean="0"/>
              <a:t> indicating elements and the interconnection thereof to implement a function </a:t>
            </a:r>
          </a:p>
          <a:p>
            <a:pPr lvl="1"/>
            <a:r>
              <a:rPr lang="en-US" sz="1800" dirty="0" smtClean="0"/>
              <a:t>A set of fabrication instructions </a:t>
            </a:r>
          </a:p>
          <a:p>
            <a:pPr lvl="1"/>
            <a:r>
              <a:rPr lang="en-US" sz="1800" dirty="0" smtClean="0"/>
              <a:t>A physical layout design or chip layout </a:t>
            </a:r>
          </a:p>
          <a:p>
            <a:pPr lvl="1"/>
            <a:r>
              <a:rPr lang="en-US" sz="1800" dirty="0" smtClean="0"/>
              <a:t>A design intent specification </a:t>
            </a:r>
          </a:p>
          <a:p>
            <a:r>
              <a:rPr lang="en-US" sz="1800" dirty="0" smtClean="0"/>
              <a:t>The term is partially derived from the common practice for the collection to be considered the intellectual property of one party. Hardware and software descriptions are encompassed by this term.</a:t>
            </a:r>
          </a:p>
          <a:p>
            <a:endParaRPr lang="en-US" dirty="0"/>
          </a:p>
        </p:txBody>
      </p:sp>
    </p:spTree>
    <p:extLst>
      <p:ext uri="{BB962C8B-B14F-4D97-AF65-F5344CB8AC3E}">
        <p14:creationId xmlns:p14="http://schemas.microsoft.com/office/powerpoint/2010/main" val="3590979269"/>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Material - PAR</a:t>
            </a:r>
            <a:endParaRPr lang="en-US" dirty="0"/>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22</a:t>
            </a:fld>
            <a:endParaRPr lang="en-US"/>
          </a:p>
        </p:txBody>
      </p:sp>
      <p:sp>
        <p:nvSpPr>
          <p:cNvPr id="5" name="Content Placeholder 4"/>
          <p:cNvSpPr>
            <a:spLocks noGrp="1"/>
          </p:cNvSpPr>
          <p:nvPr>
            <p:ph idx="1"/>
          </p:nvPr>
        </p:nvSpPr>
        <p:spPr/>
        <p:txBody>
          <a:bodyPr/>
          <a:lstStyle/>
          <a:p>
            <a:r>
              <a:rPr lang="en-US" sz="2400" b="1" dirty="0" smtClean="0">
                <a:solidFill>
                  <a:schemeClr val="tx2"/>
                </a:solidFill>
                <a:effectLst/>
                <a:latin typeface="+mn-lt"/>
                <a:ea typeface="ＭＳ Ｐゴシック" pitchFamily="-112" charset="-128"/>
                <a:cs typeface="+mn-cs"/>
              </a:rPr>
              <a:t>Purpose of Proposed Standard: </a:t>
            </a:r>
            <a:r>
              <a:rPr lang="en-US" sz="2400" dirty="0" smtClean="0">
                <a:solidFill>
                  <a:schemeClr val="tx2"/>
                </a:solidFill>
                <a:effectLst/>
                <a:latin typeface="+mn-lt"/>
                <a:ea typeface="ＭＳ Ｐゴシック" pitchFamily="-112" charset="-128"/>
                <a:cs typeface="+mn-cs"/>
              </a:rPr>
              <a:t>The intent of this document is to enable design flows that provide interoperability between IP sources, tools, integrators, and users of the IP. There is currently no defined, independent standard for describing IP encryption markup for design information formats. Each design format which incorporates IP encryption describes their markup differently leading to confusing interpretation. Users of those standards also lack a recommended practice for inter-operable use of IP encryption.</a:t>
            </a:r>
          </a:p>
        </p:txBody>
      </p:sp>
    </p:spTree>
    <p:extLst>
      <p:ext uri="{BB962C8B-B14F-4D97-AF65-F5344CB8AC3E}">
        <p14:creationId xmlns:p14="http://schemas.microsoft.com/office/powerpoint/2010/main" val="2174164044"/>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endParaRPr lang="en-US" dirty="0"/>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23</a:t>
            </a:fld>
            <a:endParaRPr lang="en-US"/>
          </a:p>
        </p:txBody>
      </p:sp>
      <p:sp>
        <p:nvSpPr>
          <p:cNvPr id="5" name="Content Placeholder 4"/>
          <p:cNvSpPr>
            <a:spLocks noGrp="1"/>
          </p:cNvSpPr>
          <p:nvPr>
            <p:ph idx="1"/>
          </p:nvPr>
        </p:nvSpPr>
        <p:spPr/>
        <p:txBody>
          <a:bodyPr/>
          <a:lstStyle/>
          <a:p>
            <a:r>
              <a:rPr lang="en-US" sz="2400" smtClean="0">
                <a:solidFill>
                  <a:schemeClr val="tx2"/>
                </a:solidFill>
                <a:effectLst/>
                <a:latin typeface="+mn-lt"/>
                <a:ea typeface="ＭＳ Ｐゴシック" pitchFamily="-112" charset="-128"/>
                <a:cs typeface="+mn-cs"/>
              </a:rPr>
              <a:t>This document provides guidelines and recommended practice for use of IP protection markup syntax and key management to enable interoperable tool flows with IP and tools from a wide array of suppliers. It includes algorithm selection for encryption and encoding. This document specifies a generic set of embeddable markup syntax suitable for IP protection and rights management of arbitrary text files.  These files represent potential inputs and outputs of EDA tools that would otherwise expose IP.  The generic syntax of these directives may be suitably modified for a particular file format if there are syntactic conflicts and variations may be described in recommended practices.</a:t>
            </a:r>
          </a:p>
          <a:p>
            <a:endParaRPr lang="en-US"/>
          </a:p>
        </p:txBody>
      </p:sp>
    </p:spTree>
    <p:extLst>
      <p:ext uri="{BB962C8B-B14F-4D97-AF65-F5344CB8AC3E}">
        <p14:creationId xmlns:p14="http://schemas.microsoft.com/office/powerpoint/2010/main" val="351895910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 Of Scope For Today</a:t>
            </a:r>
            <a:endParaRPr lang="en-US" dirty="0"/>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3</a:t>
            </a:fld>
            <a:endParaRPr lang="en-US"/>
          </a:p>
        </p:txBody>
      </p:sp>
      <p:sp>
        <p:nvSpPr>
          <p:cNvPr id="5" name="Content Placeholder 4"/>
          <p:cNvSpPr>
            <a:spLocks noGrp="1"/>
          </p:cNvSpPr>
          <p:nvPr>
            <p:ph idx="1"/>
          </p:nvPr>
        </p:nvSpPr>
        <p:spPr/>
        <p:txBody>
          <a:bodyPr/>
          <a:lstStyle/>
          <a:p>
            <a:r>
              <a:rPr lang="en-US" dirty="0" smtClean="0"/>
              <a:t>Tutorial</a:t>
            </a:r>
            <a:r>
              <a:rPr lang="en-US" baseline="0" dirty="0" smtClean="0"/>
              <a:t> on conceptual </a:t>
            </a:r>
            <a:r>
              <a:rPr lang="en-US" dirty="0"/>
              <a:t>m</a:t>
            </a:r>
            <a:r>
              <a:rPr lang="en-US" baseline="0" dirty="0" smtClean="0"/>
              <a:t>odel for IP protection</a:t>
            </a:r>
          </a:p>
          <a:p>
            <a:r>
              <a:rPr lang="en-US" baseline="0" dirty="0" smtClean="0"/>
              <a:t>Security risks</a:t>
            </a:r>
          </a:p>
          <a:p>
            <a:r>
              <a:rPr lang="en-US" baseline="0" dirty="0" smtClean="0"/>
              <a:t>Status of industry </a:t>
            </a:r>
            <a:r>
              <a:rPr lang="en-US" dirty="0"/>
              <a:t>t</a:t>
            </a:r>
            <a:r>
              <a:rPr lang="en-US" baseline="0" dirty="0" smtClean="0"/>
              <a:t>ool </a:t>
            </a:r>
            <a:r>
              <a:rPr lang="en-US" dirty="0"/>
              <a:t>s</a:t>
            </a:r>
            <a:r>
              <a:rPr lang="en-US" baseline="0" dirty="0" smtClean="0"/>
              <a:t>upport</a:t>
            </a:r>
          </a:p>
          <a:p>
            <a:r>
              <a:rPr lang="en-US" baseline="0" dirty="0" smtClean="0"/>
              <a:t>How to build IEEE protection into HDL-based tools</a:t>
            </a:r>
          </a:p>
        </p:txBody>
      </p:sp>
    </p:spTree>
    <p:extLst>
      <p:ext uri="{BB962C8B-B14F-4D97-AF65-F5344CB8AC3E}">
        <p14:creationId xmlns:p14="http://schemas.microsoft.com/office/powerpoint/2010/main" val="3518489655"/>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IEEE Protection</a:t>
            </a:r>
            <a:endParaRPr lang="en-US" dirty="0"/>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4</a:t>
            </a:fld>
            <a:endParaRPr lang="en-US"/>
          </a:p>
        </p:txBody>
      </p:sp>
      <p:sp>
        <p:nvSpPr>
          <p:cNvPr id="5" name="Content Placeholder 4"/>
          <p:cNvSpPr>
            <a:spLocks noGrp="1"/>
          </p:cNvSpPr>
          <p:nvPr>
            <p:ph idx="1"/>
          </p:nvPr>
        </p:nvSpPr>
        <p:spPr/>
        <p:txBody>
          <a:bodyPr/>
          <a:lstStyle/>
          <a:p>
            <a:r>
              <a:rPr lang="en-US" dirty="0" smtClean="0"/>
              <a:t>Pragmas defined in SV and VHDL LRMs</a:t>
            </a:r>
          </a:p>
          <a:p>
            <a:r>
              <a:rPr lang="en-US" dirty="0" smtClean="0"/>
              <a:t>Describes </a:t>
            </a:r>
            <a:r>
              <a:rPr lang="en-US" dirty="0" smtClean="0"/>
              <a:t>encryption and decryption envelopes</a:t>
            </a:r>
          </a:p>
          <a:p>
            <a:r>
              <a:rPr lang="en-US" dirty="0" smtClean="0"/>
              <a:t>Promise of interoperability</a:t>
            </a:r>
          </a:p>
          <a:p>
            <a:r>
              <a:rPr lang="en-US" dirty="0" smtClean="0"/>
              <a:t>Policy free, forward looking markup of HDL representation of IP</a:t>
            </a:r>
          </a:p>
        </p:txBody>
      </p:sp>
    </p:spTree>
    <p:extLst>
      <p:ext uri="{BB962C8B-B14F-4D97-AF65-F5344CB8AC3E}">
        <p14:creationId xmlns:p14="http://schemas.microsoft.com/office/powerpoint/2010/main" val="136103656"/>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IEEE Protection – Historical Reality</a:t>
            </a:r>
            <a:endParaRPr lang="en-US" dirty="0"/>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5</a:t>
            </a:fld>
            <a:endParaRPr lang="en-US"/>
          </a:p>
        </p:txBody>
      </p:sp>
      <p:sp>
        <p:nvSpPr>
          <p:cNvPr id="5" name="Content Placeholder 4"/>
          <p:cNvSpPr>
            <a:spLocks noGrp="1"/>
          </p:cNvSpPr>
          <p:nvPr>
            <p:ph idx="1"/>
          </p:nvPr>
        </p:nvSpPr>
        <p:spPr/>
        <p:txBody>
          <a:bodyPr/>
          <a:lstStyle/>
          <a:p>
            <a:r>
              <a:rPr lang="en-US" dirty="0" smtClean="0"/>
              <a:t>LRMs difficult to understand</a:t>
            </a:r>
          </a:p>
          <a:p>
            <a:r>
              <a:rPr lang="en-US" dirty="0" smtClean="0"/>
              <a:t>Intentional uncertainty to avoid export law conflicts</a:t>
            </a:r>
          </a:p>
          <a:p>
            <a:r>
              <a:rPr lang="en-US" dirty="0" smtClean="0"/>
              <a:t>Use case and some details not adequately defined for interoperability</a:t>
            </a:r>
          </a:p>
          <a:p>
            <a:r>
              <a:rPr lang="en-US" dirty="0" smtClean="0"/>
              <a:t>Early implementations only worked within vendor specific tool flows</a:t>
            </a:r>
          </a:p>
          <a:p>
            <a:r>
              <a:rPr lang="en-US" dirty="0" smtClean="0"/>
              <a:t>Stakeholders had a shopping list of enhancements</a:t>
            </a:r>
          </a:p>
        </p:txBody>
      </p:sp>
    </p:spTree>
    <p:extLst>
      <p:ext uri="{BB962C8B-B14F-4D97-AF65-F5344CB8AC3E}">
        <p14:creationId xmlns:p14="http://schemas.microsoft.com/office/powerpoint/2010/main" val="3995864212"/>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P1735?</a:t>
            </a:r>
            <a:endParaRPr lang="en-US" dirty="0"/>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6</a:t>
            </a:fld>
            <a:endParaRPr lang="en-US"/>
          </a:p>
        </p:txBody>
      </p:sp>
      <p:sp>
        <p:nvSpPr>
          <p:cNvPr id="5" name="Content Placeholder 4"/>
          <p:cNvSpPr>
            <a:spLocks noGrp="1"/>
          </p:cNvSpPr>
          <p:nvPr>
            <p:ph idx="1"/>
          </p:nvPr>
        </p:nvSpPr>
        <p:spPr/>
        <p:txBody>
          <a:bodyPr/>
          <a:lstStyle/>
          <a:p>
            <a:pPr rtl="0" eaLnBrk="1" latinLnBrk="0" hangingPunct="1"/>
            <a:r>
              <a:rPr lang="en-US" sz="2400" dirty="0" smtClean="0">
                <a:solidFill>
                  <a:schemeClr val="tx2"/>
                </a:solidFill>
                <a:effectLst/>
                <a:latin typeface="+mn-lt"/>
                <a:ea typeface="ＭＳ Ｐゴシック" pitchFamily="-112" charset="-128"/>
                <a:cs typeface="+mn-cs"/>
              </a:rPr>
              <a:t>IEEE P1735</a:t>
            </a:r>
            <a:endParaRPr lang="en-US" sz="2400" dirty="0" smtClean="0">
              <a:effectLst/>
            </a:endParaRPr>
          </a:p>
          <a:p>
            <a:pPr lvl="1"/>
            <a:r>
              <a:rPr lang="en-US" sz="2000" dirty="0" smtClean="0">
                <a:solidFill>
                  <a:schemeClr val="tx2"/>
                </a:solidFill>
                <a:effectLst/>
                <a:latin typeface="+mn-lt"/>
                <a:ea typeface="ＭＳ Ｐゴシック" pitchFamily="-112" charset="-128"/>
                <a:cs typeface="+mn-cs"/>
              </a:rPr>
              <a:t>Recommended Practice standard</a:t>
            </a:r>
            <a:endParaRPr lang="en-US" dirty="0" smtClean="0">
              <a:effectLst/>
            </a:endParaRPr>
          </a:p>
          <a:p>
            <a:pPr lvl="1"/>
            <a:r>
              <a:rPr lang="en-US" sz="2000" dirty="0" smtClean="0">
                <a:solidFill>
                  <a:schemeClr val="tx2"/>
                </a:solidFill>
                <a:effectLst/>
                <a:latin typeface="+mn-lt"/>
                <a:ea typeface="ＭＳ Ｐゴシック" pitchFamily="-112" charset="-128"/>
                <a:cs typeface="+mn-cs"/>
              </a:rPr>
              <a:t>Covers Encryption and Rights Management for Electronic Design IP</a:t>
            </a:r>
            <a:endParaRPr lang="en-US" dirty="0" smtClean="0">
              <a:effectLst/>
            </a:endParaRPr>
          </a:p>
          <a:p>
            <a:pPr lvl="1"/>
            <a:r>
              <a:rPr lang="en-US" sz="2000" dirty="0" smtClean="0">
                <a:solidFill>
                  <a:schemeClr val="tx2"/>
                </a:solidFill>
                <a:effectLst/>
                <a:latin typeface="+mn-lt"/>
                <a:ea typeface="ＭＳ Ｐゴシック" pitchFamily="-112" charset="-128"/>
                <a:cs typeface="+mn-cs"/>
              </a:rPr>
              <a:t>Coordinating group for IP protection in IEEE Design Automation standards</a:t>
            </a:r>
          </a:p>
          <a:p>
            <a:r>
              <a:rPr lang="en-US" dirty="0" smtClean="0"/>
              <a:t>P1735 Goals</a:t>
            </a:r>
            <a:endParaRPr lang="en-US" dirty="0" smtClean="0">
              <a:effectLst/>
            </a:endParaRPr>
          </a:p>
          <a:p>
            <a:pPr lvl="1"/>
            <a:r>
              <a:rPr lang="en-US" dirty="0" smtClean="0"/>
              <a:t>Achieve interoperability across heterogeneous</a:t>
            </a:r>
            <a:r>
              <a:rPr lang="en-US" baseline="0" dirty="0" smtClean="0"/>
              <a:t> tool chains</a:t>
            </a:r>
          </a:p>
          <a:p>
            <a:pPr lvl="1"/>
            <a:r>
              <a:rPr lang="en-US" baseline="0" dirty="0" smtClean="0"/>
              <a:t>Define better use models</a:t>
            </a:r>
          </a:p>
          <a:p>
            <a:pPr lvl="1"/>
            <a:r>
              <a:rPr lang="en-US" baseline="0" dirty="0" smtClean="0"/>
              <a:t>Add rights management mechanism for IP authors</a:t>
            </a:r>
          </a:p>
          <a:p>
            <a:pPr lvl="1"/>
            <a:r>
              <a:rPr lang="en-US" baseline="0" dirty="0" smtClean="0"/>
              <a:t>Improve pragmas to match intent</a:t>
            </a:r>
          </a:p>
          <a:p>
            <a:pPr lvl="1"/>
            <a:r>
              <a:rPr lang="en-US" baseline="0" dirty="0" smtClean="0"/>
              <a:t>Make IEEE protection more understandable to IP authors, IP users, and tool vendors</a:t>
            </a:r>
          </a:p>
        </p:txBody>
      </p:sp>
    </p:spTree>
    <p:extLst>
      <p:ext uri="{BB962C8B-B14F-4D97-AF65-F5344CB8AC3E}">
        <p14:creationId xmlns:p14="http://schemas.microsoft.com/office/powerpoint/2010/main" val="1618248407"/>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P1735 V1 Recommendations</a:t>
            </a:r>
            <a:endParaRPr lang="en-US" dirty="0"/>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7</a:t>
            </a:fld>
            <a:endParaRPr lang="en-US"/>
          </a:p>
        </p:txBody>
      </p:sp>
      <p:sp>
        <p:nvSpPr>
          <p:cNvPr id="5" name="Content Placeholder 4"/>
          <p:cNvSpPr>
            <a:spLocks noGrp="1"/>
          </p:cNvSpPr>
          <p:nvPr>
            <p:ph idx="1"/>
          </p:nvPr>
        </p:nvSpPr>
        <p:spPr/>
        <p:txBody>
          <a:bodyPr/>
          <a:lstStyle/>
          <a:p>
            <a:pPr marL="342900" indent="-342900"/>
            <a:r>
              <a:rPr lang="en-US" dirty="0" smtClean="0"/>
              <a:t>Arose from industry </a:t>
            </a:r>
            <a:r>
              <a:rPr lang="en-US" dirty="0" smtClean="0"/>
              <a:t>effort to </a:t>
            </a:r>
            <a:r>
              <a:rPr lang="en-US" dirty="0" smtClean="0"/>
              <a:t>resolve </a:t>
            </a:r>
            <a:r>
              <a:rPr lang="en-US" dirty="0" smtClean="0"/>
              <a:t>issues with IEEE protection pragmas</a:t>
            </a:r>
          </a:p>
          <a:p>
            <a:pPr lvl="1" indent="-342900"/>
            <a:r>
              <a:rPr lang="en-US" dirty="0" smtClean="0"/>
              <a:t>Mutual customers  demanded a correct solution</a:t>
            </a:r>
          </a:p>
          <a:p>
            <a:pPr lvl="1" indent="-342900"/>
            <a:r>
              <a:rPr lang="en-US" dirty="0" smtClean="0"/>
              <a:t>Existing implementations </a:t>
            </a:r>
            <a:r>
              <a:rPr lang="en-US" baseline="0" dirty="0" smtClean="0"/>
              <a:t>were technically correct, but wouldn’t work</a:t>
            </a:r>
            <a:r>
              <a:rPr lang="en-US" dirty="0" smtClean="0"/>
              <a:t> together</a:t>
            </a:r>
            <a:endParaRPr lang="en-US" dirty="0" smtClean="0"/>
          </a:p>
          <a:p>
            <a:pPr marL="342900" indent="-342900"/>
            <a:r>
              <a:rPr lang="en-US" dirty="0" smtClean="0"/>
              <a:t>V1 achieved basic</a:t>
            </a:r>
            <a:r>
              <a:rPr lang="en-US" baseline="0" dirty="0" smtClean="0"/>
              <a:t> interoperability across tool flows</a:t>
            </a:r>
          </a:p>
          <a:p>
            <a:pPr lvl="1" indent="-342900"/>
            <a:r>
              <a:rPr lang="en-US" dirty="0" smtClean="0"/>
              <a:t>Many vendors and tools have validated support today</a:t>
            </a:r>
          </a:p>
          <a:p>
            <a:r>
              <a:rPr lang="en-US" dirty="0" smtClean="0"/>
              <a:t>Available</a:t>
            </a:r>
            <a:r>
              <a:rPr lang="en-US" baseline="30000" dirty="0" smtClean="0"/>
              <a:t>*</a:t>
            </a:r>
            <a:r>
              <a:rPr lang="en-US" dirty="0" smtClean="0"/>
              <a:t> </a:t>
            </a:r>
            <a:r>
              <a:rPr lang="en-US" dirty="0" smtClean="0"/>
              <a:t>in</a:t>
            </a:r>
            <a:r>
              <a:rPr lang="en-US" baseline="0" dirty="0" smtClean="0"/>
              <a:t> 2 forms</a:t>
            </a:r>
          </a:p>
          <a:p>
            <a:pPr lvl="1"/>
            <a:r>
              <a:rPr lang="en-US" dirty="0" smtClean="0"/>
              <a:t>Early unpublished work in progress</a:t>
            </a:r>
            <a:r>
              <a:rPr lang="en-US" baseline="0" dirty="0" smtClean="0"/>
              <a:t> within the WG</a:t>
            </a:r>
          </a:p>
          <a:p>
            <a:pPr lvl="1"/>
            <a:r>
              <a:rPr lang="en-US" baseline="0" dirty="0" smtClean="0"/>
              <a:t>Part of the final draft of P1735</a:t>
            </a:r>
          </a:p>
          <a:p>
            <a:r>
              <a:rPr lang="en-US" dirty="0" smtClean="0"/>
              <a:t>Its the </a:t>
            </a:r>
            <a:r>
              <a:rPr lang="en-US" dirty="0" smtClean="0"/>
              <a:t>de-facto standard today</a:t>
            </a:r>
            <a:endParaRPr lang="en-US" dirty="0" smtClean="0"/>
          </a:p>
        </p:txBody>
      </p:sp>
    </p:spTree>
    <p:extLst>
      <p:ext uri="{BB962C8B-B14F-4D97-AF65-F5344CB8AC3E}">
        <p14:creationId xmlns:p14="http://schemas.microsoft.com/office/powerpoint/2010/main" val="88978422"/>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P1735</a:t>
            </a:r>
            <a:r>
              <a:rPr lang="en-US" baseline="0" dirty="0" smtClean="0"/>
              <a:t> V1 Summary</a:t>
            </a:r>
            <a:endParaRPr lang="en-US" dirty="0"/>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8</a:t>
            </a:fld>
            <a:endParaRPr lang="en-US"/>
          </a:p>
        </p:txBody>
      </p:sp>
      <p:sp>
        <p:nvSpPr>
          <p:cNvPr id="5" name="Content Placeholder 4"/>
          <p:cNvSpPr>
            <a:spLocks noGrp="1"/>
          </p:cNvSpPr>
          <p:nvPr>
            <p:ph idx="1"/>
          </p:nvPr>
        </p:nvSpPr>
        <p:spPr/>
        <p:txBody>
          <a:bodyPr/>
          <a:lstStyle/>
          <a:p>
            <a:r>
              <a:rPr lang="en-US" dirty="0" smtClean="0"/>
              <a:t>Digital envelope use model</a:t>
            </a:r>
          </a:p>
          <a:p>
            <a:r>
              <a:rPr lang="en-US" dirty="0" smtClean="0"/>
              <a:t>Inline public key pragma clarifications</a:t>
            </a:r>
          </a:p>
          <a:p>
            <a:r>
              <a:rPr lang="en-US" dirty="0" smtClean="0"/>
              <a:t>Consensus on required support for specific encryption algorithms and encoding</a:t>
            </a:r>
          </a:p>
          <a:p>
            <a:r>
              <a:rPr lang="en-US" dirty="0" smtClean="0"/>
              <a:t>New version pragma for backward compatibility</a:t>
            </a:r>
          </a:p>
          <a:p>
            <a:pPr lvl="1"/>
            <a:r>
              <a:rPr lang="en-US" dirty="0" smtClean="0"/>
              <a:t>allows tool specific implementations co-exist</a:t>
            </a:r>
          </a:p>
          <a:p>
            <a:pPr lvl="1"/>
            <a:r>
              <a:rPr lang="en-US" dirty="0" smtClean="0"/>
              <a:t>Allows pragmas and use models to evolve </a:t>
            </a:r>
            <a:r>
              <a:rPr lang="en-US" baseline="0" dirty="0" smtClean="0"/>
              <a:t> </a:t>
            </a:r>
          </a:p>
        </p:txBody>
      </p:sp>
    </p:spTree>
    <p:extLst>
      <p:ext uri="{BB962C8B-B14F-4D97-AF65-F5344CB8AC3E}">
        <p14:creationId xmlns:p14="http://schemas.microsoft.com/office/powerpoint/2010/main" val="1518190423"/>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P1735 V2 Recommendations – First Look</a:t>
            </a:r>
            <a:endParaRPr lang="en-US" dirty="0"/>
          </a:p>
        </p:txBody>
      </p:sp>
      <p:sp>
        <p:nvSpPr>
          <p:cNvPr id="3" name="Footer Placeholder 2"/>
          <p:cNvSpPr>
            <a:spLocks noGrp="1"/>
          </p:cNvSpPr>
          <p:nvPr>
            <p:ph type="ftr" sz="quarter" idx="10"/>
          </p:nvPr>
        </p:nvSpPr>
        <p:spPr/>
        <p:txBody>
          <a:bodyPr/>
          <a:lstStyle/>
          <a:p>
            <a:pPr>
              <a:defRPr/>
            </a:pPr>
            <a:r>
              <a:rPr lang="en-US" smtClean="0"/>
              <a:t>JJS, P1735 Overview, March 2013</a:t>
            </a:r>
            <a:endParaRPr lang="en-US" dirty="0"/>
          </a:p>
        </p:txBody>
      </p:sp>
      <p:sp>
        <p:nvSpPr>
          <p:cNvPr id="4" name="Slide Number Placeholder 3"/>
          <p:cNvSpPr>
            <a:spLocks noGrp="1"/>
          </p:cNvSpPr>
          <p:nvPr>
            <p:ph type="sldNum" sz="quarter" idx="11"/>
          </p:nvPr>
        </p:nvSpPr>
        <p:spPr/>
        <p:txBody>
          <a:bodyPr/>
          <a:lstStyle/>
          <a:p>
            <a:fld id="{B4689765-5485-4130-8525-AA8B12692EFF}" type="slidenum">
              <a:rPr lang="en-US" smtClean="0"/>
              <a:pPr/>
              <a:t>9</a:t>
            </a:fld>
            <a:endParaRPr lang="en-US"/>
          </a:p>
        </p:txBody>
      </p:sp>
      <p:sp>
        <p:nvSpPr>
          <p:cNvPr id="5" name="Content Placeholder 4"/>
          <p:cNvSpPr>
            <a:spLocks noGrp="1"/>
          </p:cNvSpPr>
          <p:nvPr>
            <p:ph idx="1"/>
          </p:nvPr>
        </p:nvSpPr>
        <p:spPr/>
        <p:txBody>
          <a:bodyPr/>
          <a:lstStyle/>
          <a:p>
            <a:r>
              <a:rPr lang="en-US" dirty="0" smtClean="0"/>
              <a:t>Improved Key Management</a:t>
            </a:r>
          </a:p>
          <a:p>
            <a:pPr lvl="1"/>
            <a:r>
              <a:rPr lang="en-US" dirty="0" smtClean="0"/>
              <a:t>Support of X.509 certificates for public key exchange </a:t>
            </a:r>
          </a:p>
          <a:p>
            <a:r>
              <a:rPr lang="en-US" dirty="0" smtClean="0"/>
              <a:t>New framework(set of pragmas) for rights management</a:t>
            </a:r>
          </a:p>
          <a:p>
            <a:pPr lvl="1"/>
            <a:r>
              <a:rPr lang="en-US" dirty="0"/>
              <a:t>a</a:t>
            </a:r>
            <a:r>
              <a:rPr lang="en-US" dirty="0" smtClean="0"/>
              <a:t>dmits both common and tool specific rights</a:t>
            </a:r>
          </a:p>
          <a:p>
            <a:r>
              <a:rPr lang="en-US" dirty="0" smtClean="0"/>
              <a:t>A licensing model for IP authors</a:t>
            </a:r>
          </a:p>
          <a:p>
            <a:pPr lvl="1"/>
            <a:r>
              <a:rPr lang="en-US" dirty="0" smtClean="0"/>
              <a:t>Mechanism to grant per user access to IP</a:t>
            </a:r>
          </a:p>
          <a:p>
            <a:pPr lvl="1"/>
            <a:r>
              <a:rPr lang="en-US" dirty="0" smtClean="0"/>
              <a:t>Secure protocol for tool interaction with external </a:t>
            </a:r>
            <a:r>
              <a:rPr lang="en-US" dirty="0" smtClean="0"/>
              <a:t>licensing proxy</a:t>
            </a:r>
            <a:endParaRPr lang="en-US" dirty="0" smtClean="0"/>
          </a:p>
          <a:p>
            <a:pPr lvl="1"/>
            <a:r>
              <a:rPr lang="en-US" dirty="0" smtClean="0"/>
              <a:t>Expressed as a condition on a right</a:t>
            </a:r>
          </a:p>
          <a:p>
            <a:r>
              <a:rPr lang="en-US" dirty="0" smtClean="0"/>
              <a:t>A small, conservative set of common rights</a:t>
            </a:r>
          </a:p>
          <a:p>
            <a:pPr lvl="1"/>
            <a:r>
              <a:rPr lang="en-US" dirty="0" smtClean="0"/>
              <a:t>Error handling, visibility, decryption</a:t>
            </a:r>
          </a:p>
          <a:p>
            <a:pPr lvl="1"/>
            <a:r>
              <a:rPr lang="en-US" dirty="0" smtClean="0"/>
              <a:t>Seamless transition from the default responsibility of all tools</a:t>
            </a:r>
            <a:endParaRPr lang="en-US" dirty="0"/>
          </a:p>
          <a:p>
            <a:r>
              <a:rPr lang="en-US" dirty="0" smtClean="0"/>
              <a:t>Better IP specific visibility control</a:t>
            </a:r>
          </a:p>
        </p:txBody>
      </p:sp>
    </p:spTree>
    <p:extLst>
      <p:ext uri="{BB962C8B-B14F-4D97-AF65-F5344CB8AC3E}">
        <p14:creationId xmlns:p14="http://schemas.microsoft.com/office/powerpoint/2010/main" val="3340819236"/>
      </p:ext>
    </p:extLst>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Title of Presentation Maximum Three Lines Aligned from the Bottom&amp;quot;&quot;/&gt;&lt;property id=&quot;20307&quot; value=&quot;266&quot;/&gt;&lt;/object&gt;&lt;object type=&quot;3&quot; unique_id=&quot;10005&quot;&gt;&lt;property id=&quot;20148&quot; value=&quot;5&quot;/&gt;&lt;property id=&quot;20300&quot; value=&quot;Slide 2 - &amp;quot;Titles Are Tahoma 30 pt, Bold, Flush Left, Initial Caps, Edit to Fit Two Lines Max.&amp;quot;&quot;/&gt;&lt;property id=&quot;20307&quot; value=&quot;259&quot;/&gt;&lt;/object&gt;&lt;object type=&quot;3&quot; unique_id=&quot;10006&quot;&gt;&lt;property id=&quot;20148&quot; value=&quot;5&quot;/&gt;&lt;property id=&quot;20300&quot; value=&quot;Slide 3 - &amp;quot;Titles Are Two Lines Maximum, Vertically Aligned from Bottom of Text Box&amp;quot;&quot;/&gt;&lt;property id=&quot;20307&quot; value=&quot;256&quot;/&gt;&lt;/object&gt;&lt;object type=&quot;3&quot; unique_id=&quot;10007&quot;&gt;&lt;property id=&quot;20148&quot; value=&quot;5&quot;/&gt;&lt;property id=&quot;20300&quot; value=&quot;Slide 4 - &amp;quot;Tips&amp;quot;&quot;/&gt;&lt;property id=&quot;20307&quot; value=&quot;272&quot;/&gt;&lt;/object&gt;&lt;object type=&quot;3&quot; unique_id=&quot;10008&quot;&gt;&lt;property id=&quot;20148&quot; value=&quot;5&quot;/&gt;&lt;property id=&quot;20300&quot; value=&quot;Slide 5 - &amp;quot;Tips&amp;quot;&quot;/&gt;&lt;property id=&quot;20307&quot; value=&quot;268&quot;/&gt;&lt;/object&gt;&lt;object type=&quot;3&quot; unique_id=&quot;10009&quot;&gt;&lt;property id=&quot;20148&quot; value=&quot;5&quot;/&gt;&lt;property id=&quot;20300&quot; value=&quot;Slide 6 - &amp;quot;TRANSITION OR &amp;#x0D;&amp;#x0A;SECTION HEADING  &amp;quot;&quot;/&gt;&lt;property id=&quot;20307&quot; value=&quot;260&quot;/&gt;&lt;/object&gt;&lt;object type=&quot;3&quot; unique_id=&quot;10010&quot;&gt;&lt;property id=&quot;20148&quot; value=&quot;5&quot;/&gt;&lt;property id=&quot;20300&quot; value=&quot;Slide 7 - &amp;quot;Graphic Tips&amp;quot;&quot;/&gt;&lt;property id=&quot;20307&quot; value=&quot;258&quot;/&gt;&lt;/object&gt;&lt;object type=&quot;3&quot; unique_id=&quot;10011&quot;&gt;&lt;property id=&quot;20148&quot; value=&quot;5&quot;/&gt;&lt;property id=&quot;20300&quot; value=&quot;Slide 8 - &amp;quot;Make your presentations easy to share&amp;quot;&quot;/&gt;&lt;property id=&quot;20307&quot; value=&quot;262&quot;/&gt;&lt;/object&gt;&lt;object type=&quot;3&quot; unique_id=&quot;10012&quot;&gt;&lt;property id=&quot;20148&quot; value=&quot;5&quot;/&gt;&lt;property id=&quot;20300&quot; value=&quot;Slide 9 - &amp;quot;Chart Slide&amp;quot;&quot;/&gt;&lt;property id=&quot;20307&quot; value=&quot;267&quot;/&gt;&lt;/object&gt;&lt;object type=&quot;3&quot; unique_id=&quot;10013&quot;&gt;&lt;property id=&quot;20148&quot; value=&quot;5&quot;/&gt;&lt;property id=&quot;20300&quot; value=&quot;Slide 10&quot;/&gt;&lt;property id=&quot;20307&quot; value=&quot;264&quot;/&gt;&lt;/object&gt;&lt;object type=&quot;3&quot; unique_id=&quot;10014&quot;&gt;&lt;property id=&quot;20148&quot; value=&quot;5&quot;/&gt;&lt;property id=&quot;20300&quot; value=&quot;Slide 12 - &amp;quot;A Few Basic Elements&amp;quot;&quot;/&gt;&lt;property id=&quot;20307&quot; value=&quot;269&quot;/&gt;&lt;/object&gt;&lt;object type=&quot;3&quot; unique_id=&quot;10015&quot;&gt;&lt;property id=&quot;20148&quot; value=&quot;5&quot;/&gt;&lt;property id=&quot;20300&quot; value=&quot;Slide 13 - &amp;quot;Example of Objectives &amp;amp; Results Slide&amp;quot;&quot;/&gt;&lt;property id=&quot;20307&quot; value=&quot;270&quot;/&gt;&lt;/object&gt;&lt;object type=&quot;3&quot; unique_id=&quot;10016&quot;&gt;&lt;property id=&quot;20148&quot; value=&quot;5&quot;/&gt;&lt;property id=&quot;20300&quot; value=&quot;Slide 14 - &amp;quot;Example of Objectives &amp;amp; Results Slide&amp;quot;&quot;/&gt;&lt;property id=&quot;20307&quot; value=&quot;271&quot;/&gt;&lt;/object&gt;&lt;object type=&quot;3&quot; unique_id=&quot;10152&quot;&gt;&lt;property id=&quot;20148&quot; value=&quot;5&quot;/&gt;&lt;property id=&quot;20300&quot; value=&quot;Slide 11 - &amp;quot;Title of Presentation Maximum Three Lines Aligned from the Bottom&amp;quot;&quot;/&gt;&lt;property id=&quot;20307&quot; value=&quot;273&quot;/&gt;&lt;/object&gt;&lt;/object&gt;&lt;/object&gt;&lt;/database&gt;"/>
  <p:tag name="SECTOMILLISECCONVERTED" val="1"/>
</p:tagLst>
</file>

<file path=ppt/theme/theme1.xml><?xml version="1.0" encoding="utf-8"?>
<a:theme xmlns:a="http://schemas.openxmlformats.org/drawingml/2006/main" name="Mentor PPT Master">
  <a:themeElements>
    <a:clrScheme name="Mentor Template C April 2010">
      <a:dk1>
        <a:srgbClr val="333333"/>
      </a:dk1>
      <a:lt1>
        <a:srgbClr val="FFFFFF"/>
      </a:lt1>
      <a:dk2>
        <a:srgbClr val="333333"/>
      </a:dk2>
      <a:lt2>
        <a:srgbClr val="5F5F5F"/>
      </a:lt2>
      <a:accent1>
        <a:srgbClr val="3398FF"/>
      </a:accent1>
      <a:accent2>
        <a:srgbClr val="333399"/>
      </a:accent2>
      <a:accent3>
        <a:srgbClr val="009999"/>
      </a:accent3>
      <a:accent4>
        <a:srgbClr val="99CC00"/>
      </a:accent4>
      <a:accent5>
        <a:srgbClr val="AE67FF"/>
      </a:accent5>
      <a:accent6>
        <a:srgbClr val="F9A70F"/>
      </a:accent6>
      <a:hlink>
        <a:srgbClr val="1950FF"/>
      </a:hlink>
      <a:folHlink>
        <a:srgbClr val="EA0000"/>
      </a:folHlink>
    </a:clrScheme>
    <a:fontScheme name="Mentor2007  rev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w="9525" cap="flat" cmpd="sng" algn="ctr">
          <a:solidFill>
            <a:schemeClr val="bg1"/>
          </a:solidFill>
          <a:prstDash val="solid"/>
        </a:ln>
        <a:effectLst/>
      </a:spPr>
      <a:bodyPr rtlCol="0" anchor="ctr"/>
      <a:lstStyle>
        <a:defPPr marL="0" marR="0" indent="0" algn="ctr" defTabSz="914400" eaLnBrk="1" fontAlgn="auto" latinLnBrk="0" hangingPunct="1">
          <a:lnSpc>
            <a:spcPct val="100000"/>
          </a:lnSpc>
          <a:spcBef>
            <a:spcPts val="0"/>
          </a:spcBef>
          <a:spcAft>
            <a:spcPts val="0"/>
          </a:spcAft>
          <a:buClrTx/>
          <a:buSzTx/>
          <a:buFontTx/>
          <a:buNone/>
          <a:tabLst/>
          <a:defRPr kumimoji="0" sz="1800" b="0" i="0" u="none" strike="noStrike" kern="0" cap="none" spc="0" normalizeH="0" baseline="0" noProof="0" smtClean="0">
            <a:ln>
              <a:noFill/>
            </a:ln>
            <a:solidFill>
              <a:srgbClr val="FFFFFF"/>
            </a:solidFill>
            <a:effectLst/>
            <a:uLnTx/>
            <a:uFillTx/>
            <a:latin typeface="Tahoma"/>
            <a:ea typeface="+mn-ea"/>
            <a:cs typeface="+mn-cs"/>
          </a:defRPr>
        </a:defPPr>
      </a:lstStyle>
    </a:spDef>
    <a:lnDef>
      <a:spPr>
        <a:noFill/>
        <a:ln w="19050" cap="flat" cmpd="sng" algn="ctr">
          <a:solidFill>
            <a:schemeClr val="tx1"/>
          </a:solidFill>
          <a:prstDash val="solid"/>
          <a:tailEnd type="none"/>
        </a:ln>
        <a:effectLst/>
      </a:spPr>
      <a:bodyPr/>
      <a:lstStyle/>
    </a:lnDef>
    <a:txDef>
      <a:spPr>
        <a:noFill/>
      </a:spPr>
      <a:bodyPr wrap="square" rtlCol="0">
        <a:spAutoFit/>
      </a:bodyPr>
      <a:lstStyle>
        <a:defPPr>
          <a:defRPr sz="2000" dirty="0"/>
        </a:defPPr>
      </a:lstStyle>
    </a:txDef>
  </a:objectDefaults>
  <a:extraClrSchemeLst>
    <a:extraClrScheme>
      <a:clrScheme name="Default Design 1">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1C1C1C"/>
        </a:dk1>
        <a:lt1>
          <a:srgbClr val="FFFFFF"/>
        </a:lt1>
        <a:dk2>
          <a:srgbClr val="1C1C1C"/>
        </a:dk2>
        <a:lt2>
          <a:srgbClr val="808080"/>
        </a:lt2>
        <a:accent1>
          <a:srgbClr val="FFCC00"/>
        </a:accent1>
        <a:accent2>
          <a:srgbClr val="6666FF"/>
        </a:accent2>
        <a:accent3>
          <a:srgbClr val="FFFFFF"/>
        </a:accent3>
        <a:accent4>
          <a:srgbClr val="161616"/>
        </a:accent4>
        <a:accent5>
          <a:srgbClr val="FFE2AA"/>
        </a:accent5>
        <a:accent6>
          <a:srgbClr val="5C5CE7"/>
        </a:accent6>
        <a:hlink>
          <a:srgbClr val="FF6600"/>
        </a:hlink>
        <a:folHlink>
          <a:srgbClr val="00CC99"/>
        </a:folHlink>
      </a:clrScheme>
      <a:clrMap bg1="lt1" tx1="dk1" bg2="lt2" tx2="dk2" accent1="accent1" accent2="accent2" accent3="accent3" accent4="accent4" accent5="accent5" accent6="accent6" hlink="hlink" folHlink="folHlink"/>
    </a:extraClrScheme>
    <a:extraClrScheme>
      <a:clrScheme name="Default Design 4">
        <a:dk1>
          <a:srgbClr val="1C1C1C"/>
        </a:dk1>
        <a:lt1>
          <a:srgbClr val="FFFFFF"/>
        </a:lt1>
        <a:dk2>
          <a:srgbClr val="1C1C1C"/>
        </a:dk2>
        <a:lt2>
          <a:srgbClr val="808080"/>
        </a:lt2>
        <a:accent1>
          <a:srgbClr val="FF9900"/>
        </a:accent1>
        <a:accent2>
          <a:srgbClr val="333399"/>
        </a:accent2>
        <a:accent3>
          <a:srgbClr val="FFFFFF"/>
        </a:accent3>
        <a:accent4>
          <a:srgbClr val="161616"/>
        </a:accent4>
        <a:accent5>
          <a:srgbClr val="FFCAAA"/>
        </a:accent5>
        <a:accent6>
          <a:srgbClr val="2D2D8A"/>
        </a:accent6>
        <a:hlink>
          <a:srgbClr val="A50021"/>
        </a:hlink>
        <a:folHlink>
          <a:srgbClr val="009999"/>
        </a:folHlink>
      </a:clrScheme>
      <a:clrMap bg1="lt1" tx1="dk1" bg2="lt2" tx2="dk2" accent1="accent1" accent2="accent2" accent3="accent3" accent4="accent4" accent5="accent5" accent6="accent6" hlink="hlink" folHlink="folHlink"/>
    </a:extraClrScheme>
    <a:extraClrScheme>
      <a:clrScheme name="Default Design 5">
        <a:dk1>
          <a:srgbClr val="1C1C1C"/>
        </a:dk1>
        <a:lt1>
          <a:srgbClr val="FFFFFF"/>
        </a:lt1>
        <a:dk2>
          <a:srgbClr val="1C1C1C"/>
        </a:dk2>
        <a:lt2>
          <a:srgbClr val="808080"/>
        </a:lt2>
        <a:accent1>
          <a:srgbClr val="99CC00"/>
        </a:accent1>
        <a:accent2>
          <a:srgbClr val="008BEA"/>
        </a:accent2>
        <a:accent3>
          <a:srgbClr val="FFFFFF"/>
        </a:accent3>
        <a:accent4>
          <a:srgbClr val="161616"/>
        </a:accent4>
        <a:accent5>
          <a:srgbClr val="CAE2AA"/>
        </a:accent5>
        <a:accent6>
          <a:srgbClr val="007DD4"/>
        </a:accent6>
        <a:hlink>
          <a:srgbClr val="F9A70F"/>
        </a:hlink>
        <a:folHlink>
          <a:srgbClr val="EA0000"/>
        </a:folHlink>
      </a:clrScheme>
      <a:clrMap bg1="lt1" tx1="dk1" bg2="lt2" tx2="dk2" accent1="accent1" accent2="accent2" accent3="accent3" accent4="accent4" accent5="accent5" accent6="accent6" hlink="hlink" folHlink="folHlink"/>
    </a:extraClrScheme>
    <a:extraClrScheme>
      <a:clrScheme name="Default Design 6">
        <a:dk1>
          <a:srgbClr val="1C1C1C"/>
        </a:dk1>
        <a:lt1>
          <a:srgbClr val="FFFFFF"/>
        </a:lt1>
        <a:dk2>
          <a:srgbClr val="1C1C1C"/>
        </a:dk2>
        <a:lt2>
          <a:srgbClr val="808080"/>
        </a:lt2>
        <a:accent1>
          <a:srgbClr val="99CC00"/>
        </a:accent1>
        <a:accent2>
          <a:srgbClr val="008BEA"/>
        </a:accent2>
        <a:accent3>
          <a:srgbClr val="FFFFFF"/>
        </a:accent3>
        <a:accent4>
          <a:srgbClr val="161616"/>
        </a:accent4>
        <a:accent5>
          <a:srgbClr val="CAE2AA"/>
        </a:accent5>
        <a:accent6>
          <a:srgbClr val="007DD4"/>
        </a:accent6>
        <a:hlink>
          <a:srgbClr val="F9A70F"/>
        </a:hlink>
        <a:folHlink>
          <a:srgbClr val="BB0ED8"/>
        </a:folHlink>
      </a:clrScheme>
      <a:clrMap bg1="lt1" tx1="dk1" bg2="lt2" tx2="dk2" accent1="accent1" accent2="accent2" accent3="accent3" accent4="accent4" accent5="accent5" accent6="accent6" hlink="hlink" folHlink="folHlink"/>
    </a:extraClrScheme>
    <a:extraClrScheme>
      <a:clrScheme name="Default Design 7">
        <a:dk1>
          <a:srgbClr val="333333"/>
        </a:dk1>
        <a:lt1>
          <a:srgbClr val="FFFFFF"/>
        </a:lt1>
        <a:dk2>
          <a:srgbClr val="333333"/>
        </a:dk2>
        <a:lt2>
          <a:srgbClr val="5F5F5F"/>
        </a:lt2>
        <a:accent1>
          <a:srgbClr val="BBE0E3"/>
        </a:accent1>
        <a:accent2>
          <a:srgbClr val="333399"/>
        </a:accent2>
        <a:accent3>
          <a:srgbClr val="FFFFFF"/>
        </a:accent3>
        <a:accent4>
          <a:srgbClr val="2A2A2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8">
        <a:dk1>
          <a:srgbClr val="333333"/>
        </a:dk1>
        <a:lt1>
          <a:srgbClr val="FFFFFF"/>
        </a:lt1>
        <a:dk2>
          <a:srgbClr val="333333"/>
        </a:dk2>
        <a:lt2>
          <a:srgbClr val="5F5F5F"/>
        </a:lt2>
        <a:accent1>
          <a:srgbClr val="99CCFF"/>
        </a:accent1>
        <a:accent2>
          <a:srgbClr val="333399"/>
        </a:accent2>
        <a:accent3>
          <a:srgbClr val="FFFFFF"/>
        </a:accent3>
        <a:accent4>
          <a:srgbClr val="2A2A2A"/>
        </a:accent4>
        <a:accent5>
          <a:srgbClr val="CAE2F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Starter_Rev_E2</Template>
  <TotalTime>1300</TotalTime>
  <Words>2115</Words>
  <Application>Microsoft Office PowerPoint</Application>
  <PresentationFormat>Letter Paper (8.5x11 in)</PresentationFormat>
  <Paragraphs>275</Paragraphs>
  <Slides>23</Slides>
  <Notes>9</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Mentor PPT Master</vt:lpstr>
      <vt:lpstr>P1735 Standard Overview</vt:lpstr>
      <vt:lpstr>Agenda</vt:lpstr>
      <vt:lpstr>Out Of Scope For Today</vt:lpstr>
      <vt:lpstr>IEEE Protection</vt:lpstr>
      <vt:lpstr>IEEE Protection – Historical Reality</vt:lpstr>
      <vt:lpstr>What is P1735?</vt:lpstr>
      <vt:lpstr>P1735 V1 Recommendations</vt:lpstr>
      <vt:lpstr>P1735 V1 Summary</vt:lpstr>
      <vt:lpstr>P1735 V2 Recommendations – First Look</vt:lpstr>
      <vt:lpstr>Key Management</vt:lpstr>
      <vt:lpstr>Rights Management Framework</vt:lpstr>
      <vt:lpstr>Licensing</vt:lpstr>
      <vt:lpstr>Common Rights</vt:lpstr>
      <vt:lpstr>Visibility Management</vt:lpstr>
      <vt:lpstr>Boundaries Of First P1735 Standard</vt:lpstr>
      <vt:lpstr>Tasks/Schedule Considerations for P1735</vt:lpstr>
      <vt:lpstr>P1735 Impact on 1800, P1076, and others</vt:lpstr>
      <vt:lpstr>P1735  Future</vt:lpstr>
      <vt:lpstr>PowerPoint Presentation</vt:lpstr>
      <vt:lpstr>Scope of P1735</vt:lpstr>
      <vt:lpstr>Electronic Design Intellectual Property </vt:lpstr>
      <vt:lpstr>Background Material - PAR</vt:lpstr>
      <vt:lpstr>Con’t</vt:lpstr>
    </vt:vector>
  </TitlesOfParts>
  <Company>MGC</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Corporate Title – 36pt, Three Lines Max. Anchor: Bottom Left</dc:title>
  <dc:creator>lseigneu</dc:creator>
  <cp:lastModifiedBy>Shields, John</cp:lastModifiedBy>
  <cp:revision>57</cp:revision>
  <dcterms:created xsi:type="dcterms:W3CDTF">2011-12-28T21:33:21Z</dcterms:created>
  <dcterms:modified xsi:type="dcterms:W3CDTF">2013-04-10T04:42:44Z</dcterms:modified>
</cp:coreProperties>
</file>