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6" r:id="rId1"/>
  </p:sldMasterIdLst>
  <p:notesMasterIdLst>
    <p:notesMasterId r:id="rId13"/>
  </p:notesMasterIdLst>
  <p:sldIdLst>
    <p:sldId id="256" r:id="rId2"/>
    <p:sldId id="257" r:id="rId3"/>
    <p:sldId id="260" r:id="rId4"/>
    <p:sldId id="258" r:id="rId5"/>
    <p:sldId id="259" r:id="rId6"/>
    <p:sldId id="261" r:id="rId7"/>
    <p:sldId id="266" r:id="rId8"/>
    <p:sldId id="267" r:id="rId9"/>
    <p:sldId id="268" r:id="rId10"/>
    <p:sldId id="264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001" autoAdjust="0"/>
  </p:normalViewPr>
  <p:slideViewPr>
    <p:cSldViewPr>
      <p:cViewPr varScale="1">
        <p:scale>
          <a:sx n="84" d="100"/>
          <a:sy n="84" d="100"/>
        </p:scale>
        <p:origin x="-9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2F12C-D0AB-4E5C-99D8-67EB576E895C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C7241-93F2-47A2-AABF-ACDAB1C7A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Rough, not consistent level </a:t>
            </a:r>
            <a:r>
              <a:rPr lang="en-US" smtClean="0"/>
              <a:t>of detail yet, </a:t>
            </a:r>
            <a:r>
              <a:rPr lang="en-US" dirty="0" smtClean="0"/>
              <a:t>but hopefully useful to begin vetting ideas. Expect to publish white paper within a couple weeks.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License defined as any per-user</a:t>
            </a:r>
            <a:r>
              <a:rPr lang="en-US" baseline="0" dirty="0" smtClean="0"/>
              <a:t> authorization, including but not exclusively </a:t>
            </a:r>
            <a:r>
              <a:rPr lang="en-US" baseline="0" dirty="0" err="1" smtClean="0"/>
              <a:t>FLEXnet</a:t>
            </a:r>
            <a:r>
              <a:rPr lang="en-US" baseline="0" dirty="0" smtClean="0"/>
              <a:t>-style licensing we all use for out software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envelopes</a:t>
            </a:r>
            <a:r>
              <a:rPr lang="en-US" baseline="0" dirty="0" smtClean="0"/>
              <a:t> can include SDC and SDF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C7241-93F2-47A2-AABF-ACDAB1C7A8F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518" y="1600200"/>
            <a:ext cx="8229600" cy="1472184"/>
          </a:xfrm>
        </p:spPr>
        <p:txBody>
          <a:bodyPr anchor="b">
            <a:no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1287" y="3124200"/>
            <a:ext cx="7315200" cy="2335377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4" name="Group 6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8" name="Picture 7" descr="Focus16-9_PPTtitleNologos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295400"/>
            </a:xfrm>
            <a:prstGeom prst="rect">
              <a:avLst/>
            </a:prstGeom>
          </p:spPr>
        </p:pic>
        <p:pic>
          <p:nvPicPr>
            <p:cNvPr id="9" name="Picture 8" descr="Synopsys25-logoWhite_O_transparent.pn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6964822" y="341352"/>
              <a:ext cx="1990552" cy="561108"/>
            </a:xfrm>
            <a:prstGeom prst="rect">
              <a:avLst/>
            </a:prstGeom>
          </p:spPr>
        </p:pic>
      </p:grpSp>
      <p:sp>
        <p:nvSpPr>
          <p:cNvPr id="10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1742536" y="4447422"/>
            <a:ext cx="5658928" cy="1005840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20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 algn="l">
              <a:buFontTx/>
              <a:buNone/>
              <a:defRPr/>
            </a:lvl2pPr>
            <a:lvl3pPr algn="l">
              <a:buFontTx/>
              <a:buNone/>
              <a:defRPr/>
            </a:lvl3pPr>
            <a:lvl4pPr algn="l">
              <a:buFontTx/>
              <a:buNone/>
              <a:defRPr/>
            </a:lvl4pPr>
            <a:lvl5pPr algn="l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23"/>
          <p:cNvSpPr>
            <a:spLocks noGrp="1"/>
          </p:cNvSpPr>
          <p:nvPr>
            <p:ph type="body" sz="quarter" idx="14"/>
          </p:nvPr>
        </p:nvSpPr>
        <p:spPr>
          <a:xfrm>
            <a:off x="1742537" y="5457757"/>
            <a:ext cx="5658927" cy="369887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 useBgFill="1">
        <p:nvSpPr>
          <p:cNvPr id="12" name="Rectangle 11"/>
          <p:cNvSpPr/>
          <p:nvPr/>
        </p:nvSpPr>
        <p:spPr>
          <a:xfrm>
            <a:off x="252484" y="6377959"/>
            <a:ext cx="1808328" cy="4663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/>
          <p:cNvSpPr/>
          <p:nvPr/>
        </p:nvSpPr>
        <p:spPr>
          <a:xfrm>
            <a:off x="7308376" y="6377959"/>
            <a:ext cx="1808328" cy="4663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838200"/>
            <a:ext cx="8686800" cy="457200"/>
          </a:xfrm>
        </p:spPr>
        <p:txBody>
          <a:bodyPr/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Autofit/>
          </a:bodyPr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Gray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311215"/>
            <a:ext cx="9144000" cy="5013385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bIns="457200" rtlCol="0" anchor="b" anchorCtr="0"/>
          <a:lstStyle/>
          <a:p>
            <a:pPr>
              <a:spcBef>
                <a:spcPts val="1200"/>
              </a:spcBef>
            </a:pP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3137"/>
            <a:ext cx="8686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8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57200" y="838200"/>
            <a:ext cx="8686800" cy="457200"/>
          </a:xfrm>
        </p:spPr>
        <p:txBody>
          <a:bodyPr/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50562"/>
            <a:ext cx="9144000" cy="2374037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bIns="457200" rtlCol="0" anchor="b" anchorCtr="0"/>
          <a:lstStyle/>
          <a:p>
            <a:pPr>
              <a:spcBef>
                <a:spcPts val="1200"/>
              </a:spcBef>
            </a:pP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838200"/>
            <a:ext cx="8686800" cy="457200"/>
          </a:xfrm>
        </p:spPr>
        <p:txBody>
          <a:bodyPr/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950562"/>
            <a:ext cx="9144000" cy="2374037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bIns="457200" rtlCol="0" anchor="b" anchorCtr="0"/>
          <a:lstStyle/>
          <a:p>
            <a:pPr>
              <a:spcBef>
                <a:spcPts val="1200"/>
              </a:spcBef>
            </a:pP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Gray Ba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98142" y="0"/>
            <a:ext cx="6745857" cy="6858000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bIns="457200" rtlCol="0" anchor="b" anchorCtr="0"/>
          <a:lstStyle/>
          <a:p>
            <a:pPr>
              <a:spcBef>
                <a:spcPts val="1200"/>
              </a:spcBef>
            </a:pP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648204" y="57150"/>
            <a:ext cx="6495795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5"/>
          <p:cNvSpPr>
            <a:spLocks noGrp="1"/>
          </p:cNvSpPr>
          <p:nvPr>
            <p:ph sz="quarter" idx="10"/>
          </p:nvPr>
        </p:nvSpPr>
        <p:spPr>
          <a:xfrm>
            <a:off x="457201" y="370936"/>
            <a:ext cx="1725282" cy="5877463"/>
          </a:xfrm>
        </p:spPr>
        <p:txBody>
          <a:bodyPr/>
          <a:lstStyle>
            <a:lvl1pPr marL="0" indent="0">
              <a:buFontTx/>
              <a:buNone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quarter" idx="11"/>
          </p:nvPr>
        </p:nvSpPr>
        <p:spPr>
          <a:xfrm>
            <a:off x="2639683" y="1371600"/>
            <a:ext cx="6275717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639682" y="838200"/>
            <a:ext cx="6504317" cy="457200"/>
          </a:xfrm>
        </p:spPr>
        <p:txBody>
          <a:bodyPr/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 descr="25-268-purple-25smal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9291" y="6407778"/>
            <a:ext cx="1311214" cy="415718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Gray Ba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400800" y="0"/>
            <a:ext cx="2743200" cy="6858000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bIns="457200" rtlCol="0" anchor="b" anchorCtr="0"/>
          <a:lstStyle/>
          <a:p>
            <a:pPr>
              <a:spcBef>
                <a:spcPts val="1200"/>
              </a:spcBef>
            </a:pP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57150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5"/>
          <p:cNvSpPr>
            <a:spLocks noGrp="1"/>
          </p:cNvSpPr>
          <p:nvPr>
            <p:ph sz="quarter" idx="10"/>
          </p:nvPr>
        </p:nvSpPr>
        <p:spPr>
          <a:xfrm>
            <a:off x="457200" y="1371600"/>
            <a:ext cx="57150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quarter" idx="11"/>
          </p:nvPr>
        </p:nvSpPr>
        <p:spPr>
          <a:xfrm>
            <a:off x="6553200" y="228600"/>
            <a:ext cx="2438400" cy="60198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838200"/>
            <a:ext cx="5719313" cy="457200"/>
          </a:xfrm>
        </p:spPr>
        <p:txBody>
          <a:bodyPr/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 descr="25-268-purple-25smal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9291" y="6407778"/>
            <a:ext cx="1311214" cy="415718"/>
          </a:xfrm>
          <a:prstGeom prst="rect">
            <a:avLst/>
          </a:prstGeom>
        </p:spPr>
      </p:pic>
      <p:sp>
        <p:nvSpPr>
          <p:cNvPr id="10" name="Footer Placehold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8574"/>
            <a:ext cx="8686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dorso\Pictures\Focus4-3_PPT-fl_72_lowRes_more Bl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91362"/>
            <a:ext cx="9144000" cy="4075277"/>
          </a:xfrm>
          <a:prstGeom prst="rect">
            <a:avLst/>
          </a:prstGeom>
          <a:noFill/>
        </p:spPr>
      </p:pic>
      <p:pic>
        <p:nvPicPr>
          <p:cNvPr id="4" name="Picture 3" descr="Synopsys25-logoWhite_O_transpar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49005" y="3147617"/>
            <a:ext cx="1724926" cy="4862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34986" y="2106155"/>
            <a:ext cx="32793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2"/>
                </a:solidFill>
              </a:rPr>
              <a:t>Thank You</a:t>
            </a:r>
            <a:endParaRPr lang="en-US" sz="4800" b="1" dirty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15045" y="6412674"/>
            <a:ext cx="3930638" cy="35626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5-268_transparent_B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932250" y="2620537"/>
            <a:ext cx="5279499" cy="1498073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- NOT Print Ver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S1213FocusBackgr10x7-5_96_9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 descr="CS1213FocusBackgr10x7-5_96_9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685800"/>
            <a:ext cx="8229600" cy="1131506"/>
          </a:xfrm>
        </p:spPr>
        <p:txBody>
          <a:bodyPr anchor="b">
            <a:noAutofit/>
          </a:bodyPr>
          <a:lstStyle>
            <a:lvl1pPr algn="ctr">
              <a:defRPr sz="400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76300" y="1866900"/>
            <a:ext cx="7391400" cy="1905000"/>
          </a:xfrm>
        </p:spPr>
        <p:txBody>
          <a:bodyPr/>
          <a:lstStyle>
            <a:lvl1pPr marL="0" indent="0" algn="ctr">
              <a:buNone/>
              <a:defRPr sz="2800" b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843709" y="2637186"/>
            <a:ext cx="5456582" cy="73152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bg2">
                    <a:lumMod val="95000"/>
                  </a:schemeClr>
                </a:solidFill>
              </a:defRPr>
            </a:lvl1pPr>
            <a:lvl2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algn="ctr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algn="ctr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algn="ctr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2743200" y="3369368"/>
            <a:ext cx="3657600" cy="414130"/>
          </a:xfrm>
        </p:spPr>
        <p:txBody>
          <a:bodyPr anchor="b"/>
          <a:lstStyle>
            <a:lvl1pPr algn="ctr">
              <a:buNone/>
              <a:defRPr sz="1800">
                <a:solidFill>
                  <a:schemeClr val="bg2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 descr="Synopsys25-logoWhite_O_transpar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2206" y="6349043"/>
            <a:ext cx="1432100" cy="403688"/>
          </a:xfrm>
          <a:prstGeom prst="rect">
            <a:avLst/>
          </a:prstGeom>
        </p:spPr>
      </p:pic>
      <p:pic>
        <p:nvPicPr>
          <p:cNvPr id="11" name="Picture 10" descr="Synopsys25-logoWhite_O_transpar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2206" y="6349043"/>
            <a:ext cx="1432100" cy="403688"/>
          </a:xfrm>
          <a:prstGeom prst="rect">
            <a:avLst/>
          </a:prstGeom>
        </p:spPr>
      </p:pic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518" y="1537828"/>
            <a:ext cx="8229600" cy="1600200"/>
          </a:xfrm>
        </p:spPr>
        <p:txBody>
          <a:bodyPr anchor="b"/>
          <a:lstStyle>
            <a:lvl1pPr algn="ctr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3037" y="3216492"/>
            <a:ext cx="7315200" cy="1752600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4" name="Group 6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8" name="Picture 7" descr="Focus16-9_PPTtitleNologos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295400"/>
            </a:xfrm>
            <a:prstGeom prst="rect">
              <a:avLst/>
            </a:prstGeom>
          </p:spPr>
        </p:pic>
        <p:pic>
          <p:nvPicPr>
            <p:cNvPr id="9" name="Picture 8" descr="Synopsys25-logoWhite_O_transparent.pn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6964822" y="341352"/>
              <a:ext cx="1990552" cy="561108"/>
            </a:xfrm>
            <a:prstGeom prst="rect">
              <a:avLst/>
            </a:prstGeom>
          </p:spPr>
        </p:pic>
      </p:grpSp>
      <p:sp useBgFill="1">
        <p:nvSpPr>
          <p:cNvPr id="10" name="Rectangle 9"/>
          <p:cNvSpPr/>
          <p:nvPr/>
        </p:nvSpPr>
        <p:spPr>
          <a:xfrm>
            <a:off x="252484" y="6377959"/>
            <a:ext cx="1808328" cy="4663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/>
          <p:cNvSpPr/>
          <p:nvPr/>
        </p:nvSpPr>
        <p:spPr>
          <a:xfrm>
            <a:off x="7308376" y="6377959"/>
            <a:ext cx="1808328" cy="4663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74"/>
            <a:ext cx="8686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838200"/>
            <a:ext cx="8686800" cy="457200"/>
          </a:xfrm>
        </p:spPr>
        <p:txBody>
          <a:bodyPr/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6"/>
          <p:cNvSpPr txBox="1">
            <a:spLocks/>
          </p:cNvSpPr>
          <p:nvPr/>
        </p:nvSpPr>
        <p:spPr>
          <a:xfrm>
            <a:off x="0" y="1295400"/>
            <a:ext cx="9144000" cy="1143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274320" tIns="45720" rIns="274320" bIns="45720" rtlCol="0" anchor="ctr">
            <a:normAutofit/>
          </a:bodyPr>
          <a:lstStyle>
            <a:lvl1pPr marL="173038" indent="0">
              <a:defRPr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marL="173038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686800" cy="11430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143000" y="2688609"/>
            <a:ext cx="7543800" cy="3559791"/>
          </a:xfrm>
        </p:spPr>
        <p:txBody>
          <a:bodyPr/>
          <a:lstStyle>
            <a:lvl1pPr>
              <a:spcBef>
                <a:spcPts val="1400"/>
              </a:spcBef>
              <a:spcAft>
                <a:spcPts val="0"/>
              </a:spcAft>
              <a:buFontTx/>
              <a:buNone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dorso\Pictures\Focus4-3_PPT-fl_72_lowRes_more Bl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91362"/>
            <a:ext cx="9144000" cy="407527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6228"/>
            <a:ext cx="8229600" cy="1362075"/>
          </a:xfrm>
        </p:spPr>
        <p:txBody>
          <a:bodyPr anchor="b">
            <a:noAutofit/>
          </a:bodyPr>
          <a:lstStyle>
            <a:lvl1pPr algn="l">
              <a:defRPr sz="3400" b="1" cap="none" baseline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906713"/>
            <a:ext cx="8229600" cy="1500187"/>
          </a:xfrm>
        </p:spPr>
        <p:txBody>
          <a:bodyPr anchor="t">
            <a:noAutofit/>
          </a:bodyPr>
          <a:lstStyle>
            <a:lvl1pPr marL="0" indent="0">
              <a:buNone/>
              <a:defRPr sz="2400" b="0" i="1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838200"/>
            <a:ext cx="8686800" cy="457200"/>
          </a:xfrm>
        </p:spPr>
        <p:txBody>
          <a:bodyPr/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8574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7" name="Picture 6" descr="25-268-purple-25small.png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7459291" y="6407778"/>
            <a:ext cx="1311214" cy="4157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1000" y="6535579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©</a:t>
            </a:r>
            <a:r>
              <a:rPr lang="en-US" sz="100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Synopsys 2012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57328" y="6535579"/>
            <a:ext cx="64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CAE2347F-76BC-4690-80B5-B24BA0EA7B0A}" type="slidenum">
              <a:rPr lang="en-US" sz="10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pPr/>
              <a:t>‹#›</a:t>
            </a:fld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/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Footer Placeholder 2"/>
          <p:cNvSpPr>
            <a:spLocks noGrp="1"/>
          </p:cNvSpPr>
          <p:nvPr/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3933646" y="6475623"/>
            <a:ext cx="1138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tint val="75000"/>
                  </a:schemeClr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Confidential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7" r:id="rId1"/>
    <p:sldLayoutId id="2147484418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  <p:sldLayoutId id="2147484428" r:id="rId12"/>
    <p:sldLayoutId id="2147484429" r:id="rId13"/>
    <p:sldLayoutId id="2147484430" r:id="rId14"/>
    <p:sldLayoutId id="2147484431" r:id="rId15"/>
    <p:sldLayoutId id="2147484432" r:id="rId16"/>
    <p:sldLayoutId id="2147484433" r:id="rId17"/>
    <p:sldLayoutId id="2147484434" r:id="rId18"/>
    <p:sldLayoutId id="2147484435" r:id="rId19"/>
    <p:sldLayoutId id="2147484436" r:id="rId20"/>
    <p:sldLayoutId id="2147484437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90563" indent="-344488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7113" indent="-341313" algn="l" defTabSz="914400" rtl="0" eaLnBrk="1" latinLnBrk="0" hangingPunct="1">
        <a:spcBef>
          <a:spcPct val="20000"/>
        </a:spcBef>
        <a:buFont typeface="Arial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IP Licensing Recommendations </a:t>
            </a:r>
            <a:br>
              <a:rPr lang="en-US" dirty="0" smtClean="0"/>
            </a:br>
            <a:r>
              <a:rPr lang="en-US" dirty="0" smtClean="0"/>
              <a:t>for P1735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Rev 4/16/12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message for key exchange</a:t>
            </a:r>
          </a:p>
          <a:p>
            <a:pPr lvl="1"/>
            <a:r>
              <a:rPr lang="en-US" dirty="0" smtClean="0"/>
              <a:t>2 bytes indicating Length</a:t>
            </a:r>
          </a:p>
          <a:p>
            <a:pPr lvl="1"/>
            <a:r>
              <a:rPr lang="en-US" dirty="0" smtClean="0"/>
              <a:t>1 byte indicating message type</a:t>
            </a:r>
          </a:p>
          <a:p>
            <a:pPr lvl="1"/>
            <a:r>
              <a:rPr lang="en-US" dirty="0" smtClean="0"/>
              <a:t>The message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Other messages after key exchange</a:t>
            </a:r>
          </a:p>
          <a:p>
            <a:pPr lvl="1"/>
            <a:r>
              <a:rPr lang="en-US" dirty="0" smtClean="0"/>
              <a:t>2 bytes indicating Length</a:t>
            </a:r>
          </a:p>
          <a:p>
            <a:pPr lvl="1"/>
            <a:r>
              <a:rPr lang="en-US" dirty="0" smtClean="0"/>
              <a:t>1 byte indicating message type</a:t>
            </a:r>
          </a:p>
          <a:p>
            <a:pPr lvl="1"/>
            <a:r>
              <a:rPr lang="en-US" dirty="0" smtClean="0"/>
              <a:t>One block containing the initialization vector</a:t>
            </a:r>
          </a:p>
          <a:p>
            <a:pPr lvl="1"/>
            <a:r>
              <a:rPr lang="en-US" dirty="0" smtClean="0"/>
              <a:t>The message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3048000"/>
            <a:ext cx="5619750" cy="10287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5715000"/>
            <a:ext cx="52768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Launch the Proxy</a:t>
            </a:r>
          </a:p>
          <a:p>
            <a:r>
              <a:rPr lang="en-US" dirty="0" smtClean="0"/>
              <a:t>Contact the Proxy</a:t>
            </a:r>
          </a:p>
          <a:p>
            <a:r>
              <a:rPr lang="en-US" dirty="0" smtClean="0"/>
              <a:t>Initial Handshake</a:t>
            </a:r>
          </a:p>
          <a:p>
            <a:r>
              <a:rPr lang="en-US" dirty="0" smtClean="0"/>
              <a:t>License Request</a:t>
            </a:r>
          </a:p>
          <a:p>
            <a:r>
              <a:rPr lang="en-US" dirty="0" smtClean="0"/>
              <a:t>Grant or deny a license</a:t>
            </a:r>
          </a:p>
          <a:p>
            <a:r>
              <a:rPr lang="en-US" dirty="0" smtClean="0"/>
              <a:t>Heartbeats</a:t>
            </a:r>
          </a:p>
          <a:p>
            <a:r>
              <a:rPr lang="en-US" dirty="0" smtClean="0"/>
              <a:t>Release a license</a:t>
            </a:r>
          </a:p>
          <a:p>
            <a:endParaRPr lang="en-US" dirty="0" smtClean="0"/>
          </a:p>
          <a:p>
            <a:r>
              <a:rPr lang="en-US" dirty="0" smtClean="0"/>
              <a:t>Details on each coming in white paper before end of April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Encryption and rights management covers per-tool rights</a:t>
            </a:r>
          </a:p>
          <a:p>
            <a:pPr lvl="1"/>
            <a:r>
              <a:rPr lang="en-US" dirty="0" smtClean="0"/>
              <a:t>Also need per-user rights</a:t>
            </a:r>
          </a:p>
          <a:p>
            <a:pPr lvl="1"/>
            <a:r>
              <a:rPr lang="en-US" dirty="0" smtClean="0"/>
              <a:t>A license can be used to allow any use or to expand rights</a:t>
            </a:r>
          </a:p>
          <a:p>
            <a:r>
              <a:rPr lang="en-US" dirty="0" smtClean="0"/>
              <a:t>Internal licensing (SNPS tool checking out </a:t>
            </a:r>
            <a:r>
              <a:rPr lang="en-US" dirty="0" err="1" smtClean="0"/>
              <a:t>snpslmd</a:t>
            </a:r>
            <a:r>
              <a:rPr lang="en-US" dirty="0" smtClean="0"/>
              <a:t> feature for example) is a good mechanism for EDA company’s own IP.</a:t>
            </a:r>
          </a:p>
          <a:p>
            <a:r>
              <a:rPr lang="en-US" dirty="0" smtClean="0"/>
              <a:t>Contractual restrictions on commercial licensing plus EDA company’s operations make  internal licensing a bad choice for licensing third-party IP.</a:t>
            </a:r>
          </a:p>
          <a:p>
            <a:r>
              <a:rPr lang="en-US" dirty="0" smtClean="0"/>
              <a:t>Focus on external licensing where EDA tool communicates with a new licensing application.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Syntax in IP rights block supports internal and external licensing</a:t>
            </a:r>
          </a:p>
          <a:p>
            <a:r>
              <a:rPr lang="en-US" dirty="0" smtClean="0"/>
              <a:t>External licensing application can be on different machine/platform</a:t>
            </a:r>
          </a:p>
          <a:p>
            <a:r>
              <a:rPr lang="en-US" dirty="0" smtClean="0"/>
              <a:t>Communication standard allows new parties to participate without updates to EDA tools</a:t>
            </a:r>
          </a:p>
          <a:p>
            <a:r>
              <a:rPr lang="en-US" dirty="0" smtClean="0"/>
              <a:t>No shared secrets among parties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Licensing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3048000"/>
            <a:ext cx="1905000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EDA Tool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0" y="2438400"/>
            <a:ext cx="2362200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0" y="3505200"/>
            <a:ext cx="2362200" cy="1066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 License Proxy</a:t>
            </a:r>
          </a:p>
          <a:p>
            <a:pPr algn="ctr"/>
            <a:r>
              <a:rPr lang="en-US" dirty="0" smtClean="0"/>
              <a:t>----------------------------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FLEXnet</a:t>
            </a:r>
            <a:r>
              <a:rPr lang="en-US" dirty="0" smtClean="0"/>
              <a:t> client or other authorization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1"/>
          </p:cNvCxnSpPr>
          <p:nvPr/>
        </p:nvCxnSpPr>
        <p:spPr>
          <a:xfrm flipH="1">
            <a:off x="2819400" y="2895600"/>
            <a:ext cx="2514600" cy="3810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2819400" y="3657600"/>
            <a:ext cx="2514600" cy="152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819400" y="3505200"/>
            <a:ext cx="2514600" cy="152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114800" y="2438400"/>
            <a:ext cx="0" cy="19812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19400" y="4114800"/>
            <a:ext cx="23702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EDA Vendor   IP Vendor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License Proxy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dirty="0" smtClean="0"/>
              <a:t>Standardized secure communication with EDA application</a:t>
            </a:r>
          </a:p>
          <a:p>
            <a:r>
              <a:rPr lang="en-US" dirty="0" smtClean="0"/>
              <a:t>Socket-based communication for platform-independence, simplicity, and reliability</a:t>
            </a:r>
          </a:p>
          <a:p>
            <a:r>
              <a:rPr lang="en-US" dirty="0" smtClean="0"/>
              <a:t>Proxy has two parts. One communicates with the EDA tool. Other can be </a:t>
            </a:r>
            <a:r>
              <a:rPr lang="en-US" dirty="0" err="1" smtClean="0"/>
              <a:t>FLEXnet</a:t>
            </a:r>
            <a:r>
              <a:rPr lang="en-US" dirty="0" smtClean="0"/>
              <a:t>, Reprise, Safe-net, etc. client or can use arbitrary other authorization mechanism</a:t>
            </a:r>
          </a:p>
          <a:p>
            <a:r>
              <a:rPr lang="en-US" dirty="0" smtClean="0"/>
              <a:t>P1735 working group should supply a sample implementation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License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Specification is in rights block (common or tool-specific)</a:t>
            </a:r>
          </a:p>
          <a:p>
            <a:r>
              <a:rPr lang="en-US" dirty="0" smtClean="0"/>
              <a:t>The license can be associated with permission to use the IP at all or as a condition for granting other rights</a:t>
            </a:r>
          </a:p>
          <a:p>
            <a:r>
              <a:rPr lang="en-US" dirty="0" smtClean="0"/>
              <a:t>Example where license is required for any use:</a:t>
            </a:r>
          </a:p>
          <a:p>
            <a:pPr lvl="1"/>
            <a:r>
              <a:rPr lang="en-US" dirty="0" smtClean="0"/>
              <a:t>control use=1,license a b c d e</a:t>
            </a:r>
          </a:p>
          <a:p>
            <a:r>
              <a:rPr lang="en-US" dirty="0" smtClean="0"/>
              <a:t>Example where license grants additional rights</a:t>
            </a:r>
          </a:p>
          <a:p>
            <a:pPr lvl="1"/>
            <a:r>
              <a:rPr lang="en-US" dirty="0" smtClean="0"/>
              <a:t>control visibility=none</a:t>
            </a:r>
          </a:p>
          <a:p>
            <a:pPr lvl="1"/>
            <a:r>
              <a:rPr lang="en-US" dirty="0" smtClean="0"/>
              <a:t>control visibility=all, license a b c d e</a:t>
            </a:r>
          </a:p>
          <a:p>
            <a:r>
              <a:rPr lang="en-US" dirty="0" smtClean="0"/>
              <a:t>Note that one IP can contain multiple envelopes. If more than one has the same license specification, proxy sees multiple requests but counts only one license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License Attributes </a:t>
            </a:r>
            <a:br>
              <a:rPr lang="en-US" dirty="0" smtClean="0"/>
            </a:br>
            <a:r>
              <a:rPr lang="en-US" dirty="0" smtClean="0"/>
              <a:t>(labeled a b c d e in previous slide)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lvl="1"/>
            <a:r>
              <a:rPr lang="en-US" dirty="0" err="1" smtClean="0"/>
              <a:t>Licenseproxy_name</a:t>
            </a:r>
            <a:endParaRPr lang="en-US" dirty="0" smtClean="0"/>
          </a:p>
          <a:p>
            <a:pPr lvl="2"/>
            <a:r>
              <a:rPr lang="en-US" dirty="0" smtClean="0"/>
              <a:t>Name of proxy. Tool will find proxy through an environment variable ${NAME}_LICENCE_PROXY. Value will be </a:t>
            </a:r>
            <a:r>
              <a:rPr lang="en-US" dirty="0" err="1" smtClean="0"/>
              <a:t>port@host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Licenseproxy_pubkeymethod</a:t>
            </a:r>
            <a:endParaRPr lang="en-US" dirty="0" smtClean="0"/>
          </a:p>
          <a:p>
            <a:pPr lvl="2"/>
            <a:r>
              <a:rPr lang="en-US" dirty="0" smtClean="0"/>
              <a:t>Asymmetric cipher such as rsa2048</a:t>
            </a:r>
          </a:p>
          <a:p>
            <a:pPr lvl="1"/>
            <a:r>
              <a:rPr lang="en-US" dirty="0" err="1" smtClean="0"/>
              <a:t>Licenseproxy_symkeymethod</a:t>
            </a:r>
            <a:endParaRPr lang="en-US" dirty="0" smtClean="0"/>
          </a:p>
          <a:p>
            <a:pPr lvl="2"/>
            <a:r>
              <a:rPr lang="en-US" dirty="0" smtClean="0"/>
              <a:t>Symmetric cipher such as aes128-cbc</a:t>
            </a:r>
          </a:p>
          <a:p>
            <a:pPr lvl="1"/>
            <a:r>
              <a:rPr lang="en-US" dirty="0" err="1" smtClean="0"/>
              <a:t>Licenseproxy_pubkeyblock</a:t>
            </a:r>
            <a:endParaRPr lang="en-US" dirty="0" smtClean="0"/>
          </a:p>
          <a:p>
            <a:pPr lvl="2"/>
            <a:r>
              <a:rPr lang="en-US" dirty="0" smtClean="0"/>
              <a:t>The public key that matches the private key hidden in the proxy. Encoding is same as for key block.</a:t>
            </a:r>
          </a:p>
          <a:p>
            <a:pPr lvl="1"/>
            <a:r>
              <a:rPr lang="en-US" dirty="0" err="1" smtClean="0"/>
              <a:t>Licenseproxy_licensestring</a:t>
            </a:r>
            <a:endParaRPr lang="en-US" dirty="0" smtClean="0"/>
          </a:p>
          <a:p>
            <a:pPr lvl="2"/>
            <a:r>
              <a:rPr lang="en-US" dirty="0" smtClean="0"/>
              <a:t>A fixed feature name and/or string containing tokens that the EDA tool replaces with user name, host name, etc. for the case that license will only be granted for certain values.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License Attributes</a:t>
            </a:r>
            <a:br>
              <a:rPr lang="en-US" dirty="0" smtClean="0"/>
            </a:br>
            <a:r>
              <a:rPr lang="en-US" dirty="0" smtClean="0"/>
              <a:t>For case of internal licensing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lvl="1"/>
            <a:r>
              <a:rPr lang="en-US" dirty="0" err="1" smtClean="0"/>
              <a:t>Licenseproxy_name</a:t>
            </a:r>
            <a:endParaRPr lang="en-US" dirty="0" smtClean="0"/>
          </a:p>
          <a:p>
            <a:pPr lvl="2"/>
            <a:r>
              <a:rPr lang="en-US" dirty="0" smtClean="0"/>
              <a:t>Daemon name; must match daemon name of EDA tool</a:t>
            </a:r>
          </a:p>
          <a:p>
            <a:pPr lvl="1"/>
            <a:r>
              <a:rPr lang="en-US" dirty="0" err="1" smtClean="0"/>
              <a:t>Licenseproxy_pubkeymethod</a:t>
            </a:r>
            <a:endParaRPr lang="en-US" dirty="0" smtClean="0"/>
          </a:p>
          <a:p>
            <a:pPr lvl="2"/>
            <a:r>
              <a:rPr lang="en-US" dirty="0" smtClean="0"/>
              <a:t>The digit 0</a:t>
            </a:r>
          </a:p>
          <a:p>
            <a:pPr lvl="1"/>
            <a:r>
              <a:rPr lang="en-US" dirty="0" err="1" smtClean="0"/>
              <a:t>Licenseproxy_symkeymethod</a:t>
            </a:r>
            <a:endParaRPr lang="en-US" dirty="0" smtClean="0"/>
          </a:p>
          <a:p>
            <a:pPr lvl="2"/>
            <a:r>
              <a:rPr lang="en-US" dirty="0" smtClean="0"/>
              <a:t>The digit 0</a:t>
            </a:r>
          </a:p>
          <a:p>
            <a:pPr lvl="1"/>
            <a:r>
              <a:rPr lang="en-US" dirty="0" err="1" smtClean="0"/>
              <a:t>Licenseproxy_pubkeyblock</a:t>
            </a:r>
            <a:endParaRPr lang="en-US" dirty="0" smtClean="0"/>
          </a:p>
          <a:p>
            <a:pPr lvl="2"/>
            <a:r>
              <a:rPr lang="en-US" dirty="0" smtClean="0"/>
              <a:t>The digit 0</a:t>
            </a:r>
          </a:p>
          <a:p>
            <a:pPr lvl="1"/>
            <a:r>
              <a:rPr lang="en-US" dirty="0" err="1" smtClean="0"/>
              <a:t>Licenseproxy_licensestring</a:t>
            </a:r>
            <a:endParaRPr lang="en-US" dirty="0" smtClean="0"/>
          </a:p>
          <a:p>
            <a:pPr lvl="2"/>
            <a:r>
              <a:rPr lang="en-US" dirty="0" smtClean="0"/>
              <a:t>A fixed feature name and/or string containing tokens that the EDA tool replaces with user name, host name, etc. for the case that license will only be granted for certain values.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EDA Tool to Proxy</a:t>
            </a:r>
          </a:p>
          <a:p>
            <a:pPr lvl="1"/>
            <a:r>
              <a:rPr lang="en-US" dirty="0" smtClean="0"/>
              <a:t>Key exchange</a:t>
            </a:r>
          </a:p>
          <a:p>
            <a:pPr lvl="2"/>
            <a:r>
              <a:rPr lang="en-US" dirty="0" smtClean="0"/>
              <a:t>Generate a random session key</a:t>
            </a:r>
          </a:p>
          <a:p>
            <a:pPr lvl="2"/>
            <a:r>
              <a:rPr lang="en-US" dirty="0" smtClean="0"/>
              <a:t>Encrypt session key with public key and transmit to proxy</a:t>
            </a:r>
          </a:p>
          <a:p>
            <a:pPr lvl="1"/>
            <a:r>
              <a:rPr lang="en-US" dirty="0" smtClean="0"/>
              <a:t>Messages</a:t>
            </a:r>
          </a:p>
          <a:p>
            <a:pPr lvl="2"/>
            <a:r>
              <a:rPr lang="en-US" dirty="0" smtClean="0"/>
              <a:t>Use session key with random IV to encrypt message</a:t>
            </a:r>
          </a:p>
          <a:p>
            <a:pPr lvl="2"/>
            <a:r>
              <a:rPr lang="en-US" dirty="0" smtClean="0"/>
              <a:t>Transmit to proxy</a:t>
            </a:r>
          </a:p>
          <a:p>
            <a:r>
              <a:rPr lang="en-US" dirty="0" smtClean="0"/>
              <a:t>Proxy to EDA Tool</a:t>
            </a:r>
          </a:p>
          <a:p>
            <a:pPr lvl="1"/>
            <a:r>
              <a:rPr lang="en-US" dirty="0" smtClean="0"/>
              <a:t>Messages</a:t>
            </a:r>
          </a:p>
          <a:p>
            <a:pPr lvl="2"/>
            <a:r>
              <a:rPr lang="en-US" dirty="0" smtClean="0"/>
              <a:t>Use session key with random IV to encrypt message</a:t>
            </a:r>
          </a:p>
          <a:p>
            <a:pPr lvl="2"/>
            <a:r>
              <a:rPr lang="en-US" dirty="0" smtClean="0"/>
              <a:t>Transmit to EDA tool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ynopsys Existing Color Palett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897ABA"/>
      </a:accent1>
      <a:accent2>
        <a:srgbClr val="FA7D21"/>
      </a:accent2>
      <a:accent3>
        <a:srgbClr val="85B634"/>
      </a:accent3>
      <a:accent4>
        <a:srgbClr val="EA1700"/>
      </a:accent4>
      <a:accent5>
        <a:srgbClr val="BCBCBC"/>
      </a:accent5>
      <a:accent6>
        <a:srgbClr val="4071BA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251</TotalTime>
  <Words>634</Words>
  <Application>Microsoft Office PowerPoint</Application>
  <PresentationFormat>On-screen Show (4:3)</PresentationFormat>
  <Paragraphs>107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Theme</vt:lpstr>
      <vt:lpstr>IP Licensing Recommendations  for P1735</vt:lpstr>
      <vt:lpstr>Introduction</vt:lpstr>
      <vt:lpstr>Requirements</vt:lpstr>
      <vt:lpstr>External Licensing</vt:lpstr>
      <vt:lpstr>License Proxy Features</vt:lpstr>
      <vt:lpstr>License Specification</vt:lpstr>
      <vt:lpstr>License Attributes  (labeled a b c d e in previous slide)</vt:lpstr>
      <vt:lpstr>License Attributes For case of internal licensing</vt:lpstr>
      <vt:lpstr>Cryptography</vt:lpstr>
      <vt:lpstr>Message Details</vt:lpstr>
      <vt:lpstr>Communication Steps</vt:lpstr>
    </vt:vector>
  </TitlesOfParts>
  <Company>Synopsys,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 Licensing Recommendations for P1735</dc:title>
  <dc:creator>Dave Graubart</dc:creator>
  <cp:lastModifiedBy>Dave Graubart</cp:lastModifiedBy>
  <cp:revision>4</cp:revision>
  <dcterms:created xsi:type="dcterms:W3CDTF">2012-04-12T17:07:27Z</dcterms:created>
  <dcterms:modified xsi:type="dcterms:W3CDTF">2012-04-16T15:04:52Z</dcterms:modified>
</cp:coreProperties>
</file>