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9" r:id="rId4"/>
    <p:sldId id="260" r:id="rId5"/>
    <p:sldId id="262" r:id="rId6"/>
    <p:sldId id="264" r:id="rId7"/>
    <p:sldId id="271" r:id="rId8"/>
    <p:sldId id="276" r:id="rId9"/>
    <p:sldId id="274" r:id="rId10"/>
    <p:sldId id="275" r:id="rId11"/>
    <p:sldId id="277" r:id="rId12"/>
    <p:sldId id="269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396" autoAdjust="0"/>
    <p:restoredTop sz="91309" autoAdjust="0"/>
  </p:normalViewPr>
  <p:slideViewPr>
    <p:cSldViewPr snapToGrid="0">
      <p:cViewPr varScale="1">
        <p:scale>
          <a:sx n="96" d="100"/>
          <a:sy n="96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D584-F33F-4305-B154-0135C01DA3FE}" type="datetimeFigureOut">
              <a:rPr lang="en-GB" smtClean="0"/>
              <a:t>02/01/2015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FE6-0A1E-4F25-8F35-E0B2247B3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4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5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0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2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3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FE6-0A1E-4F25-8F35-E0B2247B3D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006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0067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2014-12-01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2014-11-03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6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00679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vn.eas.iis.fraunhofer.de/systemc-ams-p1666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AttendanceTrack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February2%2c201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board/pat/pat-slideset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December1%2c2014/p16661_minutes_2014_12_01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org/twiki/pub/P16661/December1,2014/p16661_minutes_2014_12_01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a.org/twiki/bin/view.cgi/P16661/MemberAre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3543" y="2166364"/>
            <a:ext cx="3435024" cy="1739347"/>
          </a:xfrm>
        </p:spPr>
        <p:txBody>
          <a:bodyPr>
            <a:normAutofit/>
          </a:bodyPr>
          <a:lstStyle/>
          <a:p>
            <a:r>
              <a:rPr lang="nl-NL" sz="6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P1666.1</a:t>
            </a:r>
            <a:endParaRPr lang="en-GB" sz="6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375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err="1" smtClean="0"/>
              <a:t>SystemC</a:t>
            </a:r>
            <a:r>
              <a:rPr lang="en-US" sz="2400" b="1" dirty="0" smtClean="0"/>
              <a:t> </a:t>
            </a:r>
            <a:r>
              <a:rPr lang="en-US" sz="2400" b="1" dirty="0"/>
              <a:t>Analog/Mixed-Signal (AMS) </a:t>
            </a:r>
            <a:r>
              <a:rPr lang="en-US" sz="2400" b="1" dirty="0" smtClean="0"/>
              <a:t>extensions</a:t>
            </a:r>
            <a:br>
              <a:rPr lang="en-US" sz="2400" b="1" dirty="0" smtClean="0"/>
            </a:br>
            <a:r>
              <a:rPr lang="en-US" sz="2400" b="1" dirty="0" smtClean="0"/>
              <a:t>Working Group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dirty="0" smtClean="0"/>
              <a:t>January 5, 2015  </a:t>
            </a:r>
            <a:r>
              <a:rPr lang="en-US" sz="2400" dirty="0" smtClean="0"/>
              <a:t>|  Martin Barnasconi  |  P1666.1 Chair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51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895009" cy="1508760"/>
          </a:xfrm>
        </p:spPr>
        <p:txBody>
          <a:bodyPr>
            <a:noAutofit/>
          </a:bodyPr>
          <a:lstStyle/>
          <a:p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</a:t>
            </a:r>
            <a:br>
              <a:rPr lang="en-GB" dirty="0" smtClean="0"/>
            </a:br>
            <a:r>
              <a:rPr lang="en-GB" dirty="0" smtClean="0"/>
              <a:t>technical documentation process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212643" cy="42062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Technical activities and specialties introduced</a:t>
            </a:r>
          </a:p>
          <a:p>
            <a:pPr lvl="1"/>
            <a:r>
              <a:rPr lang="en-US" dirty="0" smtClean="0"/>
              <a:t>Application of XSLT style sheets to translate</a:t>
            </a:r>
            <a:r>
              <a:rPr lang="en-US" dirty="0" smtClean="0"/>
              <a:t> </a:t>
            </a:r>
            <a:r>
              <a:rPr lang="en-US" dirty="0" err="1" smtClean="0"/>
              <a:t>Docbook</a:t>
            </a:r>
            <a:r>
              <a:rPr lang="en-US" dirty="0" smtClean="0"/>
              <a:t> XML to DITA XML</a:t>
            </a:r>
          </a:p>
          <a:p>
            <a:pPr lvl="1"/>
            <a:r>
              <a:rPr lang="en-US" dirty="0" smtClean="0"/>
              <a:t>Creation of style sheet for PDF document compatible with </a:t>
            </a:r>
            <a:r>
              <a:rPr lang="en-US" dirty="0" smtClean="0"/>
              <a:t>IEEE-SA Standards Style Manual (DITA OT plugin)</a:t>
            </a:r>
          </a:p>
          <a:p>
            <a:pPr lvl="1"/>
            <a:r>
              <a:rPr lang="en-US" dirty="0" smtClean="0"/>
              <a:t>Embedding and correct rendering of </a:t>
            </a:r>
            <a:r>
              <a:rPr lang="en-US" dirty="0" err="1" smtClean="0"/>
              <a:t>MathML</a:t>
            </a:r>
            <a:r>
              <a:rPr lang="en-US" dirty="0" smtClean="0"/>
              <a:t> formulas (</a:t>
            </a:r>
            <a:r>
              <a:rPr lang="en-US" dirty="0" err="1" smtClean="0"/>
              <a:t>JEuclid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Syntax/code highlighting (XSLTHL extensions)</a:t>
            </a:r>
          </a:p>
          <a:p>
            <a:pPr lvl="1"/>
            <a:r>
              <a:rPr lang="en-US" dirty="0" smtClean="0"/>
              <a:t>Change bars/highlighting (</a:t>
            </a:r>
            <a:r>
              <a:rPr lang="en-US" dirty="0" err="1" smtClean="0"/>
              <a:t>DiffMk</a:t>
            </a:r>
            <a:r>
              <a:rPr lang="en-US" dirty="0" smtClean="0"/>
              <a:t>?)</a:t>
            </a:r>
          </a:p>
          <a:p>
            <a:r>
              <a:rPr lang="en-US" dirty="0" smtClean="0"/>
              <a:t>Note: </a:t>
            </a:r>
            <a:r>
              <a:rPr lang="en-US" u="sng" dirty="0" smtClean="0"/>
              <a:t>no</a:t>
            </a:r>
            <a:r>
              <a:rPr lang="en-US" dirty="0" smtClean="0"/>
              <a:t> focus on editing/authoring environment – use your favorite XML editor, or</a:t>
            </a:r>
          </a:p>
          <a:p>
            <a:pPr lvl="1"/>
            <a:r>
              <a:rPr lang="en-US" dirty="0" err="1" smtClean="0"/>
              <a:t>oXygenXML</a:t>
            </a:r>
            <a:r>
              <a:rPr lang="en-US" dirty="0" smtClean="0"/>
              <a:t> (DITA works </a:t>
            </a:r>
            <a:r>
              <a:rPr lang="en-US" i="1" dirty="0" smtClean="0"/>
              <a:t>out-of-the-box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Adobe </a:t>
            </a:r>
            <a:r>
              <a:rPr lang="en-US" dirty="0" err="1" smtClean="0"/>
              <a:t>Framemaker</a:t>
            </a:r>
            <a:r>
              <a:rPr lang="en-US" dirty="0" smtClean="0"/>
              <a:t> </a:t>
            </a:r>
            <a:r>
              <a:rPr lang="en-US" dirty="0"/>
              <a:t>(needs </a:t>
            </a:r>
            <a:r>
              <a:rPr lang="en-US" dirty="0" smtClean="0"/>
              <a:t>some tweaking</a:t>
            </a:r>
            <a:r>
              <a:rPr lang="en-US" dirty="0"/>
              <a:t>)</a:t>
            </a:r>
          </a:p>
          <a:p>
            <a:pPr lvl="1"/>
            <a:r>
              <a:rPr lang="en-US" dirty="0" err="1" smtClean="0"/>
              <a:t>OpenOffice</a:t>
            </a:r>
            <a:r>
              <a:rPr lang="en-US" dirty="0" smtClean="0"/>
              <a:t> (needs more tweaking)</a:t>
            </a:r>
          </a:p>
          <a:p>
            <a:pPr lvl="1"/>
            <a:r>
              <a:rPr lang="en-US" dirty="0" smtClean="0"/>
              <a:t>Microsoft Office </a:t>
            </a:r>
            <a:r>
              <a:rPr lang="en-US" dirty="0"/>
              <a:t>(needs </a:t>
            </a:r>
            <a:r>
              <a:rPr lang="en-US" dirty="0" smtClean="0"/>
              <a:t>heavy tweaking)</a:t>
            </a:r>
          </a:p>
          <a:p>
            <a:r>
              <a:rPr lang="en-US" dirty="0"/>
              <a:t>SVN repository for </a:t>
            </a:r>
            <a:r>
              <a:rPr lang="en-US" dirty="0" smtClean="0"/>
              <a:t>DITA XML source files</a:t>
            </a:r>
            <a:r>
              <a:rPr lang="en-US" dirty="0"/>
              <a:t>:   </a:t>
            </a:r>
            <a:r>
              <a:rPr lang="en-US" u="sng" dirty="0">
                <a:hlinkClick r:id="rId2"/>
              </a:rPr>
              <a:t>https://svn.eas.iis.fraunhofer.de/systemc-ams-p16661</a:t>
            </a:r>
            <a:endParaRPr lang="en-US" dirty="0"/>
          </a:p>
          <a:p>
            <a:pPr lvl="1"/>
            <a:r>
              <a:rPr lang="en-US" dirty="0"/>
              <a:t>Ask Karsten for read </a:t>
            </a:r>
            <a:r>
              <a:rPr lang="en-US" dirty="0" smtClean="0"/>
              <a:t>access</a:t>
            </a:r>
          </a:p>
          <a:p>
            <a:r>
              <a:rPr lang="en-US" dirty="0"/>
              <a:t>Rendered PDF documents (for review process) will be posted </a:t>
            </a:r>
            <a:r>
              <a:rPr lang="en-US" dirty="0" smtClean="0"/>
              <a:t>regularly on </a:t>
            </a:r>
            <a:r>
              <a:rPr lang="en-US" dirty="0"/>
              <a:t>the </a:t>
            </a:r>
            <a:r>
              <a:rPr lang="en-US" dirty="0" smtClean="0"/>
              <a:t>private Twiki page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895009" cy="1508760"/>
          </a:xfrm>
        </p:spPr>
        <p:txBody>
          <a:bodyPr>
            <a:noAutofit/>
          </a:bodyPr>
          <a:lstStyle/>
          <a:p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</a:t>
            </a:r>
            <a:br>
              <a:rPr lang="en-GB" dirty="0" smtClean="0"/>
            </a:br>
            <a:r>
              <a:rPr lang="en-GB" dirty="0" smtClean="0"/>
              <a:t>technical documentation process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10212643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dirty="0" smtClean="0"/>
              <a:t>Timing (same as reported in December 2014):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Q1-2015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Identify inconsistencies, incorrectness, incompleteness in existing LRM</a:t>
            </a:r>
          </a:p>
          <a:p>
            <a:pPr>
              <a:lnSpc>
                <a:spcPct val="100000"/>
              </a:lnSpc>
            </a:pPr>
            <a:r>
              <a:rPr lang="en-US" dirty="0"/>
              <a:t>Q2-2015: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LRM update, first IEEE draft of P1666.1 available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Start WG review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 smtClean="0"/>
              <a:t>Any other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smtClean="0"/>
              <a:t>P1666.1 Operations manual being created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Informal document, including more details and clarity on membership types, required attendance</a:t>
            </a:r>
            <a:r>
              <a:rPr lang="en-US" dirty="0" smtClean="0"/>
              <a:t>, voting rules, etc.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Attendance tracking page on Twiki</a:t>
            </a:r>
            <a:r>
              <a:rPr lang="en-US" dirty="0"/>
              <a:t>: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www.eda.org/twiki/bin/view.cgi/P16661/AttendanceTracking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Please let me know if your company attendance is not tracked correctly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AOB of the attendees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Next </a:t>
            </a:r>
            <a:r>
              <a:rPr lang="en-GB" dirty="0" smtClean="0"/>
              <a:t>meeting &amp; Adjournment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February 2, </a:t>
            </a:r>
            <a:r>
              <a:rPr lang="en-GB" dirty="0" smtClean="0"/>
              <a:t>2015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GB" dirty="0" smtClean="0"/>
              <a:t>5:00pm CET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dirty="0" smtClean="0"/>
              <a:t>Draft agenda: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www.eda.org/twiki/bin/view.cgi/P16661/February2%2c2015</a:t>
            </a:r>
            <a:endParaRPr lang="nl-NL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a motion </a:t>
            </a:r>
            <a:r>
              <a:rPr lang="en-US" dirty="0"/>
              <a:t>to adjourn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meeting</a:t>
            </a:r>
            <a:br>
              <a:rPr lang="en-US" dirty="0" smtClean="0"/>
            </a:br>
            <a:r>
              <a:rPr lang="en-US" dirty="0" smtClean="0"/>
              <a:t>(no second)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60" y="2530911"/>
            <a:ext cx="3051048" cy="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Call to order &amp;</a:t>
            </a:r>
            <a:br>
              <a:rPr lang="nl-NL" smtClean="0"/>
            </a:br>
            <a:r>
              <a:rPr lang="nl-NL" smtClean="0"/>
              <a:t>Roll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roster</a:t>
            </a:r>
            <a:r>
              <a:rPr lang="nl-NL" dirty="0" smtClean="0"/>
              <a:t>: </a:t>
            </a:r>
          </a:p>
          <a:p>
            <a:r>
              <a:rPr lang="en-GB" dirty="0" smtClean="0"/>
              <a:t>Sumit Adhikari, NXP Semiconductors </a:t>
            </a:r>
          </a:p>
          <a:p>
            <a:r>
              <a:rPr lang="en-GB" dirty="0" smtClean="0"/>
              <a:t>Martin Barnasconi, NXP Semiconductors </a:t>
            </a:r>
          </a:p>
          <a:p>
            <a:r>
              <a:rPr lang="en-GB" dirty="0" smtClean="0"/>
              <a:t>Dennis Brophy, Mentor Graphics </a:t>
            </a:r>
          </a:p>
          <a:p>
            <a:r>
              <a:rPr lang="en-GB" dirty="0" smtClean="0"/>
              <a:t>Kevin Cameron, Synopsys Inc. </a:t>
            </a:r>
          </a:p>
          <a:p>
            <a:r>
              <a:rPr lang="en-GB" dirty="0" smtClean="0"/>
              <a:t>Fabio Cenni, STMicroelectronics </a:t>
            </a:r>
            <a:endParaRPr lang="en-GB" dirty="0" smtClean="0"/>
          </a:p>
          <a:p>
            <a:r>
              <a:rPr lang="nl-NL" dirty="0" smtClean="0"/>
              <a:t>Joe Daniels, Accellera </a:t>
            </a:r>
            <a:r>
              <a:rPr lang="nl-NL" dirty="0" err="1" smtClean="0"/>
              <a:t>representative</a:t>
            </a:r>
            <a:endParaRPr lang="en-GB" dirty="0" smtClean="0"/>
          </a:p>
          <a:p>
            <a:r>
              <a:rPr lang="en-GB" dirty="0" smtClean="0"/>
              <a:t>Karsten Einwich, </a:t>
            </a:r>
            <a:r>
              <a:rPr lang="en-GB" dirty="0" err="1" smtClean="0"/>
              <a:t>Fraunhofer</a:t>
            </a:r>
            <a:r>
              <a:rPr lang="en-GB" dirty="0" smtClean="0"/>
              <a:t> IIS/EAS </a:t>
            </a:r>
          </a:p>
          <a:p>
            <a:r>
              <a:rPr lang="en-GB" dirty="0" smtClean="0"/>
              <a:t>Paul Floyd, </a:t>
            </a:r>
            <a:r>
              <a:rPr lang="en-GB" dirty="0" err="1" smtClean="0"/>
              <a:t>Atrenta</a:t>
            </a:r>
            <a:r>
              <a:rPr lang="en-GB" dirty="0" smtClean="0"/>
              <a:t> Inc. </a:t>
            </a:r>
          </a:p>
          <a:p>
            <a:r>
              <a:rPr lang="en-GB" dirty="0" smtClean="0"/>
              <a:t>Olivier Guillaume, STMicroelectronics </a:t>
            </a:r>
          </a:p>
          <a:p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5374800" cy="420624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endParaRPr lang="en-GB" sz="1900" dirty="0" smtClean="0"/>
          </a:p>
          <a:p>
            <a:pPr>
              <a:lnSpc>
                <a:spcPct val="70000"/>
              </a:lnSpc>
            </a:pPr>
            <a:r>
              <a:rPr lang="en-GB" sz="1900" dirty="0" smtClean="0"/>
              <a:t>Mladen </a:t>
            </a:r>
            <a:r>
              <a:rPr lang="en-GB" sz="1900" dirty="0"/>
              <a:t>Nizic, Cadence Design Systems </a:t>
            </a:r>
          </a:p>
          <a:p>
            <a:pPr>
              <a:lnSpc>
                <a:spcPct val="70000"/>
              </a:lnSpc>
            </a:pPr>
            <a:r>
              <a:rPr lang="en-GB" sz="1900" dirty="0"/>
              <a:t>Gerhard Noessing, </a:t>
            </a:r>
            <a:r>
              <a:rPr lang="en-GB" sz="1900" dirty="0" err="1"/>
              <a:t>Lantiq</a:t>
            </a:r>
            <a:r>
              <a:rPr lang="en-GB" sz="1900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IEEE-SA patent policy and </a:t>
            </a:r>
            <a:br>
              <a:rPr lang="en-GB" smtClean="0"/>
            </a:br>
            <a:r>
              <a:rPr lang="en-GB" smtClean="0"/>
              <a:t>call for patents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IEEE patent policy:</a:t>
            </a:r>
          </a:p>
          <a:p>
            <a:r>
              <a:rPr lang="en-GB" dirty="0" smtClean="0">
                <a:hlinkClick r:id="rId3"/>
              </a:rPr>
              <a:t>http://standards.ieee.org/board/pat/pat-slideset.pdf</a:t>
            </a:r>
            <a:endParaRPr lang="en-GB" dirty="0" smtClean="0"/>
          </a:p>
          <a:p>
            <a:endParaRPr lang="nl-NL" dirty="0" smtClean="0"/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18691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for Potentially Essential Patents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2" y="4100361"/>
            <a:ext cx="2968611" cy="2220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118" y="4100360"/>
            <a:ext cx="2961592" cy="2220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240" y="4100362"/>
            <a:ext cx="2967058" cy="2220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8048" y="4100362"/>
            <a:ext cx="2967848" cy="22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Approval of the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Call to order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Roll call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IEEE-SA patent policy and call for patents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agenda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Approval of previous </a:t>
            </a:r>
            <a:r>
              <a:rPr lang="en-US" dirty="0" smtClean="0"/>
              <a:t>meeting minutes of </a:t>
            </a:r>
            <a:r>
              <a:rPr lang="en-US" dirty="0" smtClean="0">
                <a:hlinkClick r:id="rId3"/>
              </a:rPr>
              <a:t>December 1,2014</a:t>
            </a:r>
            <a:endParaRPr lang="en-US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Officer announcements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US" dirty="0"/>
              <a:t>AMS change </a:t>
            </a:r>
            <a:r>
              <a:rPr lang="en-US" dirty="0" smtClean="0"/>
              <a:t>requests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SystemC</a:t>
            </a:r>
            <a:r>
              <a:rPr lang="en-US" dirty="0"/>
              <a:t> </a:t>
            </a:r>
            <a:r>
              <a:rPr lang="en-GB" dirty="0" smtClean="0"/>
              <a:t>AMS </a:t>
            </a:r>
            <a:r>
              <a:rPr lang="en-GB" dirty="0"/>
              <a:t>LRM technical documentation process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AOB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Next </a:t>
            </a:r>
            <a:r>
              <a:rPr lang="en-US" dirty="0" smtClean="0"/>
              <a:t>meeting: </a:t>
            </a:r>
            <a:r>
              <a:rPr lang="en-US" dirty="0" smtClean="0"/>
              <a:t>February 2, </a:t>
            </a:r>
            <a:r>
              <a:rPr lang="en-US" dirty="0"/>
              <a:t>2015 at 17:00h CET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Adjournment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6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26426"/>
            <a:ext cx="10511026" cy="15087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GB" dirty="0"/>
              <a:t>Approval of previous meeting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n-US" dirty="0" smtClean="0"/>
              <a:t>eeting </a:t>
            </a:r>
            <a:r>
              <a:rPr lang="en-US" dirty="0"/>
              <a:t>minutes of </a:t>
            </a:r>
            <a:r>
              <a:rPr lang="en-US" dirty="0">
                <a:hlinkClick r:id="rId3"/>
              </a:rPr>
              <a:t>December 1,2014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22180" y="2174789"/>
            <a:ext cx="2611395" cy="158990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a motion to approve the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6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Officer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nl-NL" dirty="0" err="1" smtClean="0"/>
              <a:t>Results</a:t>
            </a:r>
            <a:r>
              <a:rPr lang="nl-NL" dirty="0" smtClean="0"/>
              <a:t> of </a:t>
            </a:r>
            <a:r>
              <a:rPr lang="nl-NL" dirty="0" err="1"/>
              <a:t>o</a:t>
            </a:r>
            <a:r>
              <a:rPr lang="nl-NL" dirty="0" err="1" smtClean="0"/>
              <a:t>fficer</a:t>
            </a:r>
            <a:r>
              <a:rPr lang="nl-NL" dirty="0" smtClean="0"/>
              <a:t> </a:t>
            </a:r>
            <a:r>
              <a:rPr lang="nl-NL" dirty="0" err="1" smtClean="0"/>
              <a:t>voting</a:t>
            </a:r>
            <a:endParaRPr lang="nl-NL" dirty="0" smtClean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nl-NL" dirty="0" smtClean="0"/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en-GB" dirty="0" smtClean="0"/>
          </a:p>
          <a:p>
            <a:pPr>
              <a:lnSpc>
                <a:spcPct val="100000"/>
              </a:lnSpc>
            </a:pPr>
            <a:endParaRPr lang="nl-NL" dirty="0" smtClean="0"/>
          </a:p>
          <a:p>
            <a:pPr>
              <a:lnSpc>
                <a:spcPct val="100000"/>
              </a:lnSpc>
            </a:pPr>
            <a:endParaRPr lang="en-GB" dirty="0" smtClean="0"/>
          </a:p>
          <a:p>
            <a:r>
              <a:rPr lang="en-GB" dirty="0" smtClean="0"/>
              <a:t>Companies which were eligible to vote: NXP</a:t>
            </a:r>
            <a:r>
              <a:rPr lang="en-GB" dirty="0"/>
              <a:t>, ST, Cadence, </a:t>
            </a:r>
            <a:r>
              <a:rPr lang="en-GB" dirty="0" err="1"/>
              <a:t>Fraunhofer</a:t>
            </a:r>
            <a:r>
              <a:rPr lang="en-GB" dirty="0"/>
              <a:t>, </a:t>
            </a:r>
            <a:r>
              <a:rPr lang="en-GB" dirty="0" err="1" smtClean="0"/>
              <a:t>Atrenta</a:t>
            </a:r>
            <a:endParaRPr lang="en-GB" dirty="0"/>
          </a:p>
          <a:p>
            <a:pPr lvl="1"/>
            <a:r>
              <a:rPr lang="nl-NL" dirty="0" smtClean="0"/>
              <a:t>IEEE-SA </a:t>
            </a:r>
            <a:r>
              <a:rPr lang="nl-NL" dirty="0" err="1" smtClean="0"/>
              <a:t>rule</a:t>
            </a:r>
            <a:r>
              <a:rPr lang="nl-NL" dirty="0" smtClean="0"/>
              <a:t>: </a:t>
            </a:r>
            <a:r>
              <a:rPr lang="nl-NL" dirty="0" err="1" smtClean="0"/>
              <a:t>voting</a:t>
            </a:r>
            <a:r>
              <a:rPr lang="nl-NL" dirty="0" smtClean="0"/>
              <a:t> right </a:t>
            </a:r>
            <a:r>
              <a:rPr lang="nl-NL" dirty="0" err="1" smtClean="0"/>
              <a:t>for</a:t>
            </a:r>
            <a:r>
              <a:rPr lang="nl-NL" dirty="0" smtClean="0"/>
              <a:t> companies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attended</a:t>
            </a:r>
            <a:r>
              <a:rPr lang="nl-NL" dirty="0" smtClean="0"/>
              <a:t> the last 2 meetings</a:t>
            </a:r>
            <a:endParaRPr lang="en-GB" dirty="0" smtClean="0"/>
          </a:p>
          <a:p>
            <a:r>
              <a:rPr lang="en-GB" dirty="0"/>
              <a:t>Voting is valid in both cases, as we have a majority of eligible voters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</a:t>
            </a:r>
            <a:r>
              <a:rPr lang="en-GB" dirty="0"/>
              <a:t>line with the IEEE-SA policies and procedures, </a:t>
            </a:r>
            <a:r>
              <a:rPr lang="en-GB" dirty="0" smtClean="0"/>
              <a:t>the </a:t>
            </a:r>
            <a:r>
              <a:rPr lang="en-GB" dirty="0"/>
              <a:t>sponsor committee (DASC</a:t>
            </a:r>
            <a:r>
              <a:rPr lang="en-GB" dirty="0" smtClean="0"/>
              <a:t>) </a:t>
            </a:r>
            <a:r>
              <a:rPr lang="en-GB" dirty="0"/>
              <a:t>which needs to affirm the election of these </a:t>
            </a:r>
            <a:r>
              <a:rPr lang="en-GB" dirty="0" smtClean="0"/>
              <a:t>officers.</a:t>
            </a:r>
          </a:p>
          <a:p>
            <a:pPr lvl="1"/>
            <a:r>
              <a:rPr lang="nl-NL" dirty="0" smtClean="0"/>
              <a:t>DASC </a:t>
            </a:r>
            <a:r>
              <a:rPr lang="nl-NL" dirty="0" err="1" smtClean="0"/>
              <a:t>voting</a:t>
            </a:r>
            <a:r>
              <a:rPr lang="nl-NL" dirty="0" smtClean="0"/>
              <a:t> </a:t>
            </a:r>
            <a:r>
              <a:rPr lang="nl-NL" dirty="0" err="1" smtClean="0"/>
              <a:t>closes</a:t>
            </a:r>
            <a:r>
              <a:rPr lang="nl-NL" dirty="0" smtClean="0"/>
              <a:t> </a:t>
            </a:r>
            <a:r>
              <a:rPr lang="nl-NL" dirty="0" err="1" smtClean="0"/>
              <a:t>January</a:t>
            </a:r>
            <a:r>
              <a:rPr lang="nl-NL" dirty="0" smtClean="0"/>
              <a:t> 5 end-of-</a:t>
            </a:r>
            <a:r>
              <a:rPr lang="nl-NL" dirty="0" err="1" smtClean="0"/>
              <a:t>day</a:t>
            </a:r>
            <a:endParaRPr lang="nl-NL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61359"/>
              </p:ext>
            </p:extLst>
          </p:nvPr>
        </p:nvGraphicFramePr>
        <p:xfrm>
          <a:off x="1520563" y="2542612"/>
          <a:ext cx="9731369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5434"/>
                <a:gridCol w="1352631"/>
                <a:gridCol w="1508326"/>
                <a:gridCol w="1508326"/>
                <a:gridCol w="1508326"/>
                <a:gridCol w="1508326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b="1" noProof="0" dirty="0" smtClean="0"/>
                        <a:t>Name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 smtClean="0"/>
                        <a:t>Role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noProof="0" dirty="0" smtClean="0"/>
                        <a:t>#</a:t>
                      </a:r>
                      <a:r>
                        <a:rPr lang="nl-NL" sz="2000" b="1" noProof="0" dirty="0" err="1" smtClean="0"/>
                        <a:t>eligible</a:t>
                      </a:r>
                      <a:r>
                        <a:rPr lang="nl-NL" sz="2000" b="1" noProof="0" dirty="0" smtClean="0"/>
                        <a:t> </a:t>
                      </a:r>
                      <a:r>
                        <a:rPr lang="nl-NL" sz="2000" b="1" noProof="0" dirty="0" err="1" smtClean="0"/>
                        <a:t>voters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noProof="0" dirty="0" smtClean="0"/>
                        <a:t>Approved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noProof="0" dirty="0" err="1" smtClean="0"/>
                        <a:t>Abstain</a:t>
                      </a:r>
                      <a:endParaRPr lang="en-GB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b="1" noProof="0" dirty="0" err="1" smtClean="0"/>
                        <a:t>Reject</a:t>
                      </a:r>
                      <a:endParaRPr lang="en-GB" sz="20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Martin Barnasconi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Chair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 </a:t>
                      </a:r>
                      <a:r>
                        <a:rPr lang="nl-NL" dirty="0" err="1" smtClean="0"/>
                        <a:t>entities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Karsten Einwich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noProof="0" dirty="0" smtClean="0"/>
                        <a:t>Secretary</a:t>
                      </a:r>
                      <a:endParaRPr lang="en-GB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 </a:t>
                      </a:r>
                      <a:r>
                        <a:rPr lang="nl-NL" dirty="0" err="1" smtClean="0"/>
                        <a:t>entities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err="1"/>
              <a:t>SystemC</a:t>
            </a:r>
            <a:r>
              <a:rPr lang="en-US" dirty="0"/>
              <a:t> AMS change </a:t>
            </a:r>
            <a:r>
              <a:rPr lang="en-US" dirty="0" smtClean="0"/>
              <a:t>requests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r>
              <a:rPr lang="en-GB" sz="1900" dirty="0" smtClean="0"/>
              <a:t>CR980</a:t>
            </a:r>
            <a:r>
              <a:rPr lang="en-GB" sz="1900" dirty="0"/>
              <a:t>: Initial value of vector</a:t>
            </a:r>
          </a:p>
          <a:p>
            <a:r>
              <a:rPr lang="en-GB" sz="1900" dirty="0"/>
              <a:t>CR1006/1061: remove hierarchical decoupling port</a:t>
            </a:r>
          </a:p>
          <a:p>
            <a:r>
              <a:rPr lang="en-GB" sz="1900" dirty="0"/>
              <a:t>CR1036: Add </a:t>
            </a:r>
            <a:r>
              <a:rPr lang="en-GB" sz="1900" dirty="0" err="1"/>
              <a:t>sc_in</a:t>
            </a:r>
            <a:r>
              <a:rPr lang="en-GB" sz="1900" dirty="0"/>
              <a:t>/</a:t>
            </a:r>
            <a:r>
              <a:rPr lang="en-GB" sz="1900" dirty="0" err="1"/>
              <a:t>sc_out</a:t>
            </a:r>
            <a:r>
              <a:rPr lang="en-GB" sz="1900" dirty="0"/>
              <a:t> constructors</a:t>
            </a:r>
          </a:p>
          <a:p>
            <a:r>
              <a:rPr lang="en-GB" sz="1900" dirty="0"/>
              <a:t>CR1046: rename phi0 -&gt; psi0 </a:t>
            </a:r>
          </a:p>
          <a:p>
            <a:r>
              <a:rPr lang="en-GB" sz="1900" dirty="0"/>
              <a:t>CR1062: Semantics of delay changes</a:t>
            </a:r>
          </a:p>
          <a:p>
            <a:r>
              <a:rPr lang="en-GB" sz="1900" dirty="0"/>
              <a:t>CR1063: </a:t>
            </a:r>
            <a:r>
              <a:rPr lang="en-GB" sz="1900" dirty="0" err="1"/>
              <a:t>sca_module</a:t>
            </a:r>
            <a:r>
              <a:rPr lang="en-GB" sz="1900" dirty="0"/>
              <a:t> argument should be </a:t>
            </a:r>
            <a:r>
              <a:rPr lang="en-GB" sz="1900" dirty="0" err="1"/>
              <a:t>const</a:t>
            </a:r>
            <a:r>
              <a:rPr lang="en-GB" sz="1900" dirty="0"/>
              <a:t>-ref</a:t>
            </a:r>
          </a:p>
          <a:p>
            <a:r>
              <a:rPr lang="en-GB" sz="1900" dirty="0"/>
              <a:t>CR1067: Initial value of CT port at t=0</a:t>
            </a:r>
          </a:p>
          <a:p>
            <a:r>
              <a:rPr lang="en-GB" sz="1900" dirty="0"/>
              <a:t>CR1070: Remove </a:t>
            </a:r>
            <a:r>
              <a:rPr lang="en-GB" sz="1900" dirty="0" err="1"/>
              <a:t>const</a:t>
            </a:r>
            <a:r>
              <a:rPr lang="en-GB" sz="1900" dirty="0"/>
              <a:t>-ness for argument for assignment operator= converter and decoupling output </a:t>
            </a:r>
            <a:r>
              <a:rPr lang="en-GB" sz="1900" dirty="0" smtClean="0"/>
              <a:t>ports</a:t>
            </a:r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err="1"/>
              <a:t>SystemC</a:t>
            </a:r>
            <a:r>
              <a:rPr lang="en-US" dirty="0"/>
              <a:t> AMS change </a:t>
            </a:r>
            <a:r>
              <a:rPr lang="en-US" dirty="0" smtClean="0"/>
              <a:t>requests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501087"/>
          </a:xfrm>
        </p:spPr>
        <p:txBody>
          <a:bodyPr>
            <a:normAutofit/>
          </a:bodyPr>
          <a:lstStyle/>
          <a:p>
            <a:r>
              <a:rPr lang="en-US" sz="1900" dirty="0" smtClean="0"/>
              <a:t>CR1071: Define access function for ac and ac-noise simulation for the decoupling ports </a:t>
            </a:r>
            <a:r>
              <a:rPr lang="en-US" sz="1900" dirty="0" err="1" smtClean="0"/>
              <a:t>sca_out</a:t>
            </a:r>
            <a:r>
              <a:rPr lang="en-US" sz="1900" dirty="0" smtClean="0"/>
              <a:t>&lt;T,SCA_CT/DT_CUT&gt;</a:t>
            </a:r>
          </a:p>
          <a:p>
            <a:r>
              <a:rPr lang="en-US" sz="2000" dirty="0" smtClean="0"/>
              <a:t>CR1072 (</a:t>
            </a:r>
            <a:r>
              <a:rPr lang="en-US" sz="2000" b="1" dirty="0" smtClean="0"/>
              <a:t>NEW</a:t>
            </a:r>
            <a:r>
              <a:rPr lang="en-US" sz="2000" dirty="0" smtClean="0"/>
              <a:t>): Make read methods of converter ports and trace variable object consistent (non-</a:t>
            </a:r>
            <a:r>
              <a:rPr lang="en-US" sz="2000" dirty="0" err="1" smtClean="0"/>
              <a:t>const</a:t>
            </a:r>
            <a:r>
              <a:rPr lang="en-US" sz="2000" dirty="0" smtClean="0"/>
              <a:t>)</a:t>
            </a:r>
          </a:p>
          <a:p>
            <a:endParaRPr lang="en-US" sz="1900" dirty="0" smtClean="0"/>
          </a:p>
          <a:p>
            <a:r>
              <a:rPr lang="en-US" sz="1900" dirty="0" smtClean="0"/>
              <a:t>Updated document (v3) available in </a:t>
            </a:r>
            <a:r>
              <a:rPr lang="en-US" sz="1900" dirty="0" smtClean="0">
                <a:hlinkClick r:id="rId2"/>
              </a:rPr>
              <a:t>Twiki member area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IEEE P1666.1 </a:t>
            </a:r>
            <a:r>
              <a:rPr lang="en-US" dirty="0" err="1" smtClean="0"/>
              <a:t>SystemC</a:t>
            </a:r>
            <a:r>
              <a:rPr lang="en-US" dirty="0" smtClean="0"/>
              <a:t> AMS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SystemC</a:t>
            </a:r>
            <a:r>
              <a:rPr lang="en-US" dirty="0" smtClean="0"/>
              <a:t> </a:t>
            </a:r>
            <a:r>
              <a:rPr lang="en-GB" dirty="0" smtClean="0"/>
              <a:t>AMS</a:t>
            </a:r>
            <a:br>
              <a:rPr lang="en-GB" dirty="0" smtClean="0"/>
            </a:br>
            <a:r>
              <a:rPr lang="en-GB" dirty="0" smtClean="0"/>
              <a:t>technical documentation process (1)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</a:t>
            </a:r>
            <a:r>
              <a:rPr lang="en-US" dirty="0" smtClean="0"/>
              <a:t>eliverable of the P1666.1 WG: Language Reference Manual (LRM)</a:t>
            </a:r>
          </a:p>
          <a:p>
            <a:r>
              <a:rPr lang="en-US" dirty="0" smtClean="0"/>
              <a:t>Input document received from Accellera: </a:t>
            </a:r>
            <a:r>
              <a:rPr lang="en-US" dirty="0" err="1" smtClean="0"/>
              <a:t>SystemC</a:t>
            </a:r>
            <a:r>
              <a:rPr lang="en-US" dirty="0" smtClean="0"/>
              <a:t> AMS 2.0 LRM</a:t>
            </a:r>
          </a:p>
          <a:p>
            <a:pPr lvl="1"/>
            <a:r>
              <a:rPr lang="en-US" dirty="0" smtClean="0"/>
              <a:t>Current format: </a:t>
            </a:r>
            <a:r>
              <a:rPr lang="en-US" dirty="0" err="1" smtClean="0"/>
              <a:t>Docbook</a:t>
            </a:r>
            <a:r>
              <a:rPr lang="en-US" dirty="0" smtClean="0"/>
              <a:t> XML</a:t>
            </a:r>
          </a:p>
          <a:p>
            <a:pPr lvl="1"/>
            <a:r>
              <a:rPr lang="en-US" dirty="0" smtClean="0"/>
              <a:t>Pictures/graphics in vector format (SVG)</a:t>
            </a:r>
          </a:p>
          <a:p>
            <a:pPr lvl="1"/>
            <a:r>
              <a:rPr lang="en-US" dirty="0" smtClean="0"/>
              <a:t>Formulas in </a:t>
            </a:r>
            <a:r>
              <a:rPr lang="en-US" dirty="0" err="1" smtClean="0"/>
              <a:t>MathML</a:t>
            </a:r>
            <a:r>
              <a:rPr lang="en-US" dirty="0" smtClean="0"/>
              <a:t> XML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IEEE-SA </a:t>
            </a:r>
            <a:r>
              <a:rPr lang="en-US" dirty="0"/>
              <a:t>does not have a qualified XML based technical documentation </a:t>
            </a:r>
            <a:r>
              <a:rPr lang="en-US" dirty="0" smtClean="0"/>
              <a:t>flow available (</a:t>
            </a:r>
            <a:r>
              <a:rPr lang="en-US" dirty="0" err="1" smtClean="0"/>
              <a:t>currenly</a:t>
            </a:r>
            <a:r>
              <a:rPr lang="en-US" dirty="0" smtClean="0"/>
              <a:t> only supports </a:t>
            </a:r>
            <a:r>
              <a:rPr lang="en-US" dirty="0" err="1" smtClean="0"/>
              <a:t>Framemaker</a:t>
            </a:r>
            <a:r>
              <a:rPr lang="en-US" dirty="0" smtClean="0"/>
              <a:t> or Word)</a:t>
            </a:r>
          </a:p>
          <a:p>
            <a:pPr lvl="2"/>
            <a:r>
              <a:rPr lang="en-US" dirty="0" smtClean="0"/>
              <a:t>Rewriting and editing in </a:t>
            </a:r>
            <a:r>
              <a:rPr lang="en-US" dirty="0" err="1" smtClean="0"/>
              <a:t>Framemaker</a:t>
            </a:r>
            <a:r>
              <a:rPr lang="en-US" dirty="0" smtClean="0"/>
              <a:t> or Word formats not seen as sustainable solution</a:t>
            </a:r>
          </a:p>
          <a:p>
            <a:pPr lvl="1"/>
            <a:r>
              <a:rPr lang="en-US" dirty="0" smtClean="0"/>
              <a:t>DITA XML has become the </a:t>
            </a:r>
            <a:r>
              <a:rPr lang="en-US" dirty="0" err="1" smtClean="0"/>
              <a:t>defacto</a:t>
            </a:r>
            <a:r>
              <a:rPr lang="en-US" dirty="0" smtClean="0"/>
              <a:t> industry standard w.r.t. technical documentation instead of </a:t>
            </a:r>
            <a:r>
              <a:rPr lang="en-US" dirty="0" err="1" smtClean="0"/>
              <a:t>DocBook</a:t>
            </a:r>
            <a:endParaRPr lang="en-US" dirty="0"/>
          </a:p>
          <a:p>
            <a:r>
              <a:rPr lang="en-US" dirty="0" smtClean="0"/>
              <a:t>Proposed </a:t>
            </a:r>
            <a:r>
              <a:rPr lang="en-US" dirty="0"/>
              <a:t>p</a:t>
            </a:r>
            <a:r>
              <a:rPr lang="en-US" dirty="0" smtClean="0"/>
              <a:t>ublication process for P1666.1:</a:t>
            </a:r>
          </a:p>
          <a:p>
            <a:pPr lvl="1"/>
            <a:r>
              <a:rPr lang="en-US" dirty="0" smtClean="0"/>
              <a:t>Publishing flow based on DITA XML and Open Toolkit (DITA OT), an open source Java (ant) based  flow</a:t>
            </a:r>
          </a:p>
          <a:p>
            <a:pPr lvl="1"/>
            <a:r>
              <a:rPr lang="en-US" dirty="0" smtClean="0"/>
              <a:t>Main output format PDF. Alternatives considered: HTML5 and </a:t>
            </a:r>
            <a:r>
              <a:rPr lang="en-US" dirty="0" err="1" smtClean="0"/>
              <a:t>epub</a:t>
            </a:r>
            <a:endParaRPr lang="en-US" dirty="0" smtClean="0"/>
          </a:p>
          <a:p>
            <a:pPr lvl="1"/>
            <a:r>
              <a:rPr lang="en-US" dirty="0" smtClean="0"/>
              <a:t>May serve as pilot for </a:t>
            </a:r>
            <a:r>
              <a:rPr lang="en-US" dirty="0"/>
              <a:t>IEEE-SA XML based technical documentation </a:t>
            </a:r>
            <a:r>
              <a:rPr lang="en-US" dirty="0" smtClean="0"/>
              <a:t>flow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2015-01-05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P1666.1 SystemC AMS Working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1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FFFFFF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6214</TotalTime>
  <Words>836</Words>
  <Application>Microsoft Office PowerPoint</Application>
  <PresentationFormat>Widescreen</PresentationFormat>
  <Paragraphs>172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Calibri</vt:lpstr>
      <vt:lpstr>Corbel</vt:lpstr>
      <vt:lpstr>Wingdings</vt:lpstr>
      <vt:lpstr>Banded</vt:lpstr>
      <vt:lpstr>P1666.1</vt:lpstr>
      <vt:lpstr>Call to order &amp; Roll CAll</vt:lpstr>
      <vt:lpstr>IEEE-SA patent policy and  call for patents</vt:lpstr>
      <vt:lpstr>Approval of the Agenda</vt:lpstr>
      <vt:lpstr>Approval of previous meeting minutes</vt:lpstr>
      <vt:lpstr>Officer Announcements</vt:lpstr>
      <vt:lpstr>SystemC AMS change requests (1) </vt:lpstr>
      <vt:lpstr>SystemC AMS change requests (2) </vt:lpstr>
      <vt:lpstr>SystemC AMS technical documentation process (1) </vt:lpstr>
      <vt:lpstr>SystemC AMS technical documentation process (2)</vt:lpstr>
      <vt:lpstr>SystemC AMS technical documentation process (3)</vt:lpstr>
      <vt:lpstr>Any other business</vt:lpstr>
      <vt:lpstr>Next meeting &amp; Adjournment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P1666.1</dc:title>
  <dc:creator>Martin Barnasconi</dc:creator>
  <cp:lastModifiedBy>Martin Barnasconi</cp:lastModifiedBy>
  <cp:revision>136</cp:revision>
  <dcterms:created xsi:type="dcterms:W3CDTF">2014-11-01T16:13:53Z</dcterms:created>
  <dcterms:modified xsi:type="dcterms:W3CDTF">2015-01-05T09:31:36Z</dcterms:modified>
</cp:coreProperties>
</file>