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9" r:id="rId4"/>
    <p:sldId id="260" r:id="rId5"/>
    <p:sldId id="262" r:id="rId6"/>
    <p:sldId id="274" r:id="rId7"/>
    <p:sldId id="277" r:id="rId8"/>
    <p:sldId id="269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1309" autoAdjust="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D584-F33F-4305-B154-0135C01DA3FE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FE6-0A1E-4F25-8F35-E0B2247B3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00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067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679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board/pat/pat-slideset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November16,2015/p16661_minutes_2015_11_16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November16,2015/p16661_minutes_2015_11_16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b1080700002/voter-response-detail" TargetMode="External"/><Relationship Id="rId2" Type="http://schemas.openxmlformats.org/officeDocument/2006/relationships/hyperlink" Target="http://www.eda.org/twiki/pub/P16661/MemberArea/p16661_ballot_comments_resolution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a.org/twiki/pub/P16661/MemberArea/P1666_1_changes_d4_to_d5.docx" TargetMode="External"/><Relationship Id="rId5" Type="http://schemas.openxmlformats.org/officeDocument/2006/relationships/hyperlink" Target="http://www.eda.org/twiki/pub/P16661/MemberArea/P1666.1_D5_redlined_Dec_7_2015.pdf" TargetMode="External"/><Relationship Id="rId4" Type="http://schemas.openxmlformats.org/officeDocument/2006/relationships/hyperlink" Target="http://www.eda.org/twiki/pub/P16661/MemberArea/P1666.1_D5_Dec_7_2015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ttendanceTrack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543" y="2166364"/>
            <a:ext cx="3435024" cy="1739347"/>
          </a:xfrm>
        </p:spPr>
        <p:txBody>
          <a:bodyPr>
            <a:normAutofit/>
          </a:bodyPr>
          <a:lstStyle/>
          <a:p>
            <a:r>
              <a:rPr lang="nl-NL" sz="6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P1666.1</a:t>
            </a:r>
            <a:endParaRPr lang="en-GB" sz="6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375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SystemC</a:t>
            </a:r>
            <a:r>
              <a:rPr lang="en-US" sz="2400" b="1" dirty="0" smtClean="0"/>
              <a:t> </a:t>
            </a:r>
            <a:r>
              <a:rPr lang="en-US" sz="2400" b="1" dirty="0"/>
              <a:t>Analog/Mixed-Signal (AMS) </a:t>
            </a:r>
            <a:r>
              <a:rPr lang="en-US" sz="2400" b="1" dirty="0" smtClean="0"/>
              <a:t>extensions</a:t>
            </a:r>
            <a:br>
              <a:rPr lang="en-US" sz="2400" b="1" dirty="0" smtClean="0"/>
            </a:br>
            <a:r>
              <a:rPr lang="en-US" sz="2400" b="1" dirty="0" smtClean="0"/>
              <a:t>Working Group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December 7, 2015  |  Martin Barnasconi  |  P1666.1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0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Call to order &amp;</a:t>
            </a:r>
            <a:br>
              <a:rPr lang="nl-NL" smtClean="0"/>
            </a:br>
            <a:r>
              <a:rPr lang="nl-NL" smtClean="0"/>
              <a:t>Roll CAll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2015-12-07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Attendance tracking to date: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118691" y="1997870"/>
            <a:ext cx="3202932" cy="4206240"/>
          </a:xfrm>
        </p:spPr>
        <p:txBody>
          <a:bodyPr/>
          <a:lstStyle/>
          <a:p>
            <a:r>
              <a:rPr lang="en-US" dirty="0" smtClean="0"/>
              <a:t>Voting rights* today</a:t>
            </a:r>
            <a:br>
              <a:rPr lang="en-US" dirty="0" smtClean="0"/>
            </a:br>
            <a:r>
              <a:rPr lang="en-US" sz="1600" dirty="0" smtClean="0"/>
              <a:t>(at start of meeting)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NXP</a:t>
            </a:r>
          </a:p>
          <a:p>
            <a:pPr lvl="1"/>
            <a:r>
              <a:rPr lang="en-US" dirty="0" err="1" smtClean="0"/>
              <a:t>Fraunhofer</a:t>
            </a:r>
            <a:endParaRPr lang="en-US" dirty="0"/>
          </a:p>
          <a:p>
            <a:pPr lvl="1"/>
            <a:r>
              <a:rPr lang="en-US" dirty="0" smtClean="0"/>
              <a:t>Accellera</a:t>
            </a:r>
            <a:endParaRPr lang="en-US" sz="1600" dirty="0"/>
          </a:p>
          <a:p>
            <a:pPr lvl="1"/>
            <a:r>
              <a:rPr lang="en-US" dirty="0" smtClean="0"/>
              <a:t>ST</a:t>
            </a:r>
            <a:endParaRPr lang="en-US" dirty="0"/>
          </a:p>
          <a:p>
            <a:pPr lvl="1"/>
            <a:r>
              <a:rPr lang="en-US" dirty="0" err="1" smtClean="0"/>
              <a:t>Lantiq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83330" y="5584212"/>
            <a:ext cx="721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</a:t>
            </a:r>
            <a:r>
              <a:rPr lang="en-GB" sz="1400" dirty="0"/>
              <a:t>Entities with voting rights </a:t>
            </a:r>
            <a:r>
              <a:rPr lang="en-GB" sz="1400" dirty="0" smtClean="0"/>
              <a:t>should have attended</a:t>
            </a:r>
            <a:r>
              <a:rPr lang="en-GB" sz="1400" dirty="0"/>
              <a:t> two of the last three </a:t>
            </a:r>
            <a:r>
              <a:rPr lang="en-GB" sz="1400" dirty="0" smtClean="0"/>
              <a:t>meetings.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26" y="2419828"/>
            <a:ext cx="7101235" cy="30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IEEE-SA patent policy and </a:t>
            </a:r>
            <a:br>
              <a:rPr lang="en-GB" smtClean="0"/>
            </a:br>
            <a:r>
              <a:rPr lang="en-GB" smtClean="0"/>
              <a:t>call for 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IEEE patent policy:</a:t>
            </a:r>
          </a:p>
          <a:p>
            <a:r>
              <a:rPr lang="nl-NL" dirty="0" smtClean="0"/>
              <a:t>Presentation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found </a:t>
            </a:r>
            <a:r>
              <a:rPr lang="nl-NL" dirty="0" err="1" smtClean="0"/>
              <a:t>here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en-GB" dirty="0" smtClean="0">
                <a:hlinkClick r:id="rId3"/>
              </a:rPr>
              <a:t>http://standards.ieee.org/board/pat/pat-slideset.pdf</a:t>
            </a:r>
            <a:endParaRPr lang="en-GB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2015-12-07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50725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for Potentially Essential Patents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" y="4100360"/>
            <a:ext cx="2966606" cy="2220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809" y="4100360"/>
            <a:ext cx="2967556" cy="2220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788" y="4090735"/>
            <a:ext cx="2980775" cy="2220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986" y="4086194"/>
            <a:ext cx="2965152" cy="22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Approval of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Call to order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Roll call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IEEE-SA patent policy and call for patents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Approval of agenda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Approval </a:t>
            </a:r>
            <a:r>
              <a:rPr lang="en-GB" dirty="0"/>
              <a:t>of previous minutes </a:t>
            </a:r>
            <a:r>
              <a:rPr lang="en-GB" u="sng" dirty="0">
                <a:hlinkClick r:id="rId3"/>
              </a:rPr>
              <a:t>November 16, 2015</a:t>
            </a:r>
            <a:r>
              <a:rPr lang="en-GB" dirty="0"/>
              <a:t> </a:t>
            </a:r>
            <a:endParaRPr lang="en-GB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Ballot resolution </a:t>
            </a:r>
            <a:r>
              <a:rPr lang="en-GB" dirty="0" smtClean="0"/>
              <a:t>/ P1666.1 </a:t>
            </a:r>
            <a:r>
              <a:rPr lang="en-GB" dirty="0"/>
              <a:t>document version </a:t>
            </a:r>
            <a:r>
              <a:rPr lang="en-GB" dirty="0" smtClean="0"/>
              <a:t>D5 / Ratify D5 version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Status </a:t>
            </a:r>
            <a:r>
              <a:rPr lang="en-GB" dirty="0"/>
              <a:t>of IEEE public review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AOB 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Next </a:t>
            </a:r>
            <a:r>
              <a:rPr lang="en-US" dirty="0" smtClean="0"/>
              <a:t>meeting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Approval of previous meeting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Meeting </a:t>
            </a:r>
            <a:r>
              <a:rPr lang="en-GB" dirty="0" smtClean="0"/>
              <a:t>minutes </a:t>
            </a:r>
            <a:r>
              <a:rPr lang="en-GB" u="sng" dirty="0">
                <a:hlinkClick r:id="rId3"/>
              </a:rPr>
              <a:t>November 16, 2015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Ballot resolution /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P1666.1 </a:t>
            </a:r>
            <a:r>
              <a:rPr lang="en-GB" dirty="0"/>
              <a:t>document version D5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751658" cy="44111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Ballot resolution document:</a:t>
            </a:r>
          </a:p>
          <a:p>
            <a:pPr lvl="1"/>
            <a:r>
              <a:rPr lang="en-US" dirty="0" smtClean="0"/>
              <a:t>Total comments: 16</a:t>
            </a:r>
          </a:p>
          <a:p>
            <a:pPr lvl="2"/>
            <a:r>
              <a:rPr lang="en-US" dirty="0" smtClean="0"/>
              <a:t>Accepted: 8</a:t>
            </a:r>
          </a:p>
          <a:p>
            <a:pPr lvl="2"/>
            <a:r>
              <a:rPr lang="en-US" dirty="0" smtClean="0"/>
              <a:t>Rejected: 8</a:t>
            </a:r>
          </a:p>
          <a:p>
            <a:pPr lvl="2"/>
            <a:r>
              <a:rPr lang="en-US" dirty="0" smtClean="0"/>
              <a:t>Revised: 0</a:t>
            </a:r>
          </a:p>
          <a:p>
            <a:pPr lvl="1"/>
            <a:r>
              <a:rPr lang="en-US" dirty="0" smtClean="0"/>
              <a:t>File: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www.eda.org/twiki/pub/P16661/MemberArea/p16661_ballot_comments_resolution.xlsx</a:t>
            </a:r>
            <a:endParaRPr lang="en-US" dirty="0"/>
          </a:p>
          <a:p>
            <a:pPr lvl="1"/>
            <a:r>
              <a:rPr lang="en-US" dirty="0" smtClean="0"/>
              <a:t>Resolution results uploaded to Sponsor Ballot portal on </a:t>
            </a:r>
            <a:r>
              <a:rPr lang="en-US" dirty="0"/>
              <a:t>IEEE-SA website: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development.standards.ieee.org/b1080700002/voter-response-detail</a:t>
            </a:r>
            <a:endParaRPr lang="en-US" dirty="0" smtClean="0"/>
          </a:p>
          <a:p>
            <a:r>
              <a:rPr lang="en-US" dirty="0" smtClean="0"/>
              <a:t>P1666.1/D5 version of the LRM including the updates: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www.eda.org/twiki/pub/P16661/MemberArea/P1666.1_D5_Dec_7_2015.pdf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www.eda.org/twiki/pub/P16661/MemberArea/P1666.1_D5_redlined_Dec_7_2015.pdf</a:t>
            </a:r>
            <a:endParaRPr lang="en-US" dirty="0" smtClean="0"/>
          </a:p>
          <a:p>
            <a:r>
              <a:rPr lang="en-US" dirty="0" smtClean="0"/>
              <a:t>All changes listed </a:t>
            </a:r>
            <a:r>
              <a:rPr lang="en-US" dirty="0"/>
              <a:t>in document: 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www.eda.org/twiki/pub/P16661/MemberArea/P1666_1_changes_d4_to_d5.docx</a:t>
            </a:r>
            <a:endParaRPr lang="en-US" dirty="0" smtClean="0"/>
          </a:p>
          <a:p>
            <a:r>
              <a:rPr lang="en-US" dirty="0" smtClean="0"/>
              <a:t>Ratification </a:t>
            </a:r>
            <a:r>
              <a:rPr lang="en-US" dirty="0" smtClean="0"/>
              <a:t>of the D5 version for re-circulation </a:t>
            </a:r>
            <a:r>
              <a:rPr lang="en-US" dirty="0" smtClean="0"/>
              <a:t>ballot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IEEE public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comments received, see below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02" y="2436367"/>
            <a:ext cx="9495597" cy="39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Attendance tracking page on Twiki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www.eda.org/twiki/bin/view.cgi/P16661/AttendanceTracking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Please let me know if your company attendance is not tracked correctly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AOB of the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Next </a:t>
            </a:r>
            <a:r>
              <a:rPr lang="en-GB" dirty="0" smtClean="0"/>
              <a:t>meeting &amp; Adjournment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January 11, 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5:00pm CET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 smtClean="0"/>
              <a:t>Please let me know if you have additional items for the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2015-12-07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motion </a:t>
            </a:r>
            <a:r>
              <a:rPr lang="en-US" dirty="0"/>
              <a:t>to adjourn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(no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FFFFF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17563</TotalTime>
  <Words>284</Words>
  <Application>Microsoft Office PowerPoint</Application>
  <PresentationFormat>Widescreen</PresentationFormat>
  <Paragraphs>91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Calibri</vt:lpstr>
      <vt:lpstr>Corbel</vt:lpstr>
      <vt:lpstr>Wingdings</vt:lpstr>
      <vt:lpstr>Banded</vt:lpstr>
      <vt:lpstr>P1666.1</vt:lpstr>
      <vt:lpstr>Call to order &amp; Roll CAll</vt:lpstr>
      <vt:lpstr>IEEE-SA patent policy and  call for patents</vt:lpstr>
      <vt:lpstr>Approval of the Agenda</vt:lpstr>
      <vt:lpstr>Approval of previous meeting minutes</vt:lpstr>
      <vt:lpstr>Ballot resolution /  P1666.1 document version D5</vt:lpstr>
      <vt:lpstr>Status of IEEE public review</vt:lpstr>
      <vt:lpstr>Any other business</vt:lpstr>
      <vt:lpstr>Next meeting &amp; Adjournment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P1666.1</dc:title>
  <dc:creator>Martin Barnasconi</dc:creator>
  <cp:lastModifiedBy>Martin Barnasconi</cp:lastModifiedBy>
  <cp:revision>324</cp:revision>
  <dcterms:created xsi:type="dcterms:W3CDTF">2014-11-01T16:13:53Z</dcterms:created>
  <dcterms:modified xsi:type="dcterms:W3CDTF">2015-12-07T13:33:51Z</dcterms:modified>
</cp:coreProperties>
</file>