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sldIdLst>
    <p:sldId id="264" r:id="rId2"/>
    <p:sldId id="262" r:id="rId3"/>
    <p:sldId id="263" r:id="rId4"/>
    <p:sldId id="269" r:id="rId5"/>
    <p:sldId id="270" r:id="rId6"/>
    <p:sldId id="257" r:id="rId7"/>
    <p:sldId id="261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01" autoAdjust="0"/>
  </p:normalViewPr>
  <p:slideViewPr>
    <p:cSldViewPr>
      <p:cViewPr>
        <p:scale>
          <a:sx n="75" d="100"/>
          <a:sy n="75" d="100"/>
        </p:scale>
        <p:origin x="-68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00B353-F444-4D34-BA86-2CA691FBBD3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E911FF-EC4F-469D-965D-1FD75D1C3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0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sz="10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sz="10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b="1" smtClean="0"/>
              <a:t>WE BEGIN with a 30 second lesson in how an analog simulator works.</a:t>
            </a:r>
          </a:p>
          <a:p>
            <a:pPr eaLnBrk="1" hangingPunct="1">
              <a:buFontTx/>
              <a:buChar char="•"/>
            </a:pPr>
            <a:endParaRPr lang="en-US" b="1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An analog model is fundamentally a set of differential algebraic equations. The solution is a function of time. 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All the rest is just syntax – Spice, or the AMS languages</a:t>
            </a:r>
            <a:endParaRPr lang="en-US" sz="900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A </a:t>
            </a:r>
            <a:r>
              <a:rPr lang="en-US" sz="900" b="1" smtClean="0"/>
              <a:t>TIME DOMAIN</a:t>
            </a:r>
            <a:r>
              <a:rPr lang="en-US" sz="900" smtClean="0"/>
              <a:t> analog engine calculates an approximation to points on the function spaced at a sequence of discrete times. 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The function value is vector consisting of all the currents and voltages of the circuit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The calculation of each point is computationally costly. 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The analog engine itself choose the times.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The user is given some level of control as well through parameters supplied in a control file.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The</a:t>
            </a:r>
            <a:r>
              <a:rPr lang="en-US" smtClean="0"/>
              <a:t> </a:t>
            </a:r>
            <a:r>
              <a:rPr lang="en-US" sz="900" smtClean="0"/>
              <a:t>engine uses a variety of analytical and heuristic techniques to fine tune the trade-off between accuracy and performance by choosing the time step wisely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900" smtClean="0"/>
              <a:t>`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This is an over-simplification. The truth: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The user’s model divides time into intervals bounded by the zero crossings of some function of the solution vector </a:t>
            </a:r>
          </a:p>
          <a:p>
            <a:pPr lvl="3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The function is often something as simple as the difference of two values – in other words, two voltages becoming equal</a:t>
            </a:r>
          </a:p>
          <a:p>
            <a:pPr lvl="3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The user’s model may modify the equations at the beginning of an interval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Freedom to choose is granted only in the interior of each interval</a:t>
            </a:r>
          </a:p>
          <a:p>
            <a:pPr lvl="3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A solution point is calculated at each end of an interval</a:t>
            </a:r>
          </a:p>
          <a:p>
            <a:pPr lvl="3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(The solution has continuous derivatives wrt time over the interval).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A second extension creates a mixed-signal simulator 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external events from a digital event-driven engine as well as zero crossings determine the limits of intervals</a:t>
            </a:r>
          </a:p>
          <a:p>
            <a:pPr marL="2057400" lvl="4" indent="-228600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Merely sampling the function at some time T requires an estimate of the function at T</a:t>
            </a:r>
          </a:p>
          <a:p>
            <a:pPr lvl="3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These are </a:t>
            </a:r>
            <a:r>
              <a:rPr lang="en-US" b="1" smtClean="0"/>
              <a:t>D to A events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The analog engine generates digital events synchronously at zero crossings.</a:t>
            </a:r>
          </a:p>
          <a:p>
            <a:pPr lvl="3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These are </a:t>
            </a:r>
            <a:r>
              <a:rPr lang="en-US" b="1" smtClean="0"/>
              <a:t>A to D events</a:t>
            </a:r>
            <a:r>
              <a:rPr lang="en-US" smtClean="0"/>
              <a:t>.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Now, that’s the truth!</a:t>
            </a:r>
          </a:p>
          <a:p>
            <a:pPr eaLnBrk="1" hangingPunct="1">
              <a:lnSpc>
                <a:spcPct val="80000"/>
              </a:lnSpc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sz="10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sz="10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sz="10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B9854-A142-4683-8745-18801878903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90CC8-EF0A-4341-A218-68787917B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6E916-D7F7-420C-8758-AE4D8599E3C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D70CF-597D-49CE-AAD0-154222916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A4B0D-DBC9-4B9D-9491-59B333991648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BFC70-FFBD-4CFD-94D0-316677172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D63B2-9A39-468F-8973-025BFF02083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B3D3C-6BB0-4CA5-9E4D-DEA2E579F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AF535-8EF5-4873-ABA0-21BB217F71D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6BC08-76D0-45EA-B796-95612A7E2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B10DF-8B4C-401F-ADA8-EA77E4ACE06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5C557-5E07-4478-A661-3F1CF38DD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9104B-6B88-4271-96D6-A9FE89BB19D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C2B7C-D330-45AD-8461-EA19AFA49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B9F79-185B-4940-A5A4-187A9CD3A93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8CC73-C613-44FC-B340-18B616040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27C95-8942-46D1-BF6D-7EA7D881C628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3FEA0-CD1A-4632-B121-36C2A0DB8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EBE7E-3718-4632-94E2-1E4B9C0AD40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FE2A1-ECF1-4E3B-9B34-D26205101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808A2-34F1-4F1C-8776-C6D7D35B74E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DAAC2-D992-49C0-A1F3-239D75400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04EF0A47-1DAC-4016-8791-1A29BF70C951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F662534-FFC3-4A79-BCDB-C672CFE23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need for AMS assertions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Verify the analog/digital interfaces at block and SoC levels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Check properties involving voltages and currents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Check complex timing constraints that don’t fall on digital clock boundaries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Verify analog IP and their correspondence with behavioral models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Check functional properties of analog IP which involve voltages, currents, and continuous time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AMS assertions will bring similar advantages to AMS verification as SVAs have brought to digital verification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AMS assertions need to address AMS specific requirements (e.g., continuous time, real valued signals, etc.)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Mixed model access requirements en route to integrated SV-VAMS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Well-defined syntax and semantics for cross instantiation, including the SystemVerilog bind statement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Ability to instantiate a SystemVerilog module or checker within a Verilog-AMS context in a place where a Verilog-AMS module may be instantiated. Ability to bind a SystemVerilog module or checker to a Verilog-AMS target module or modules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Ability to access analog events within SystemVerilog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Ability to assign a real array to a wreal vector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Mixed model access requirements en route to integrated SV-VAMS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Ability to make SystemVerilog/Verilog-AMS port connections between data types whose connection is legal within SystemVerilog, unless specifically prohibited prior to SV-VAMS integration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Connect a Verilog-AMS event expression to a checker port of type event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Connect a Verilog-AMS expression of an integral type to an assignment compatible port as specified in SystemVerilog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Connect a Verilog-AMS expression of a real or wreal type to a port of a SystemVerilog real type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Connect a Verilog-AMS expression of type array of real or array of wreal to a port whose type is an unpacked array of SystemVerilog real type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of assertions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Comparison of voltage and current values:</a:t>
            </a:r>
          </a:p>
          <a:p>
            <a:pPr lvl="1"/>
            <a:r>
              <a:rPr lang="en-US" sz="2400" smtClean="0"/>
              <a:t>If </a:t>
            </a:r>
            <a:r>
              <a:rPr lang="en-US" sz="2400" b="1" smtClean="0">
                <a:latin typeface="Courier New" pitchFamily="49" charset="0"/>
              </a:rPr>
              <a:t>a</a:t>
            </a:r>
            <a:r>
              <a:rPr lang="en-US" sz="2400" smtClean="0"/>
              <a:t> is greater than 4.5 V then </a:t>
            </a:r>
            <a:r>
              <a:rPr lang="en-US" sz="2400" b="1" smtClean="0">
                <a:latin typeface="Courier New" pitchFamily="49" charset="0"/>
              </a:rPr>
              <a:t>b</a:t>
            </a:r>
            <a:r>
              <a:rPr lang="en-US" sz="2400" smtClean="0"/>
              <a:t> and </a:t>
            </a:r>
            <a:r>
              <a:rPr lang="en-US" sz="2400" b="1" smtClean="0">
                <a:latin typeface="Courier New" pitchFamily="49" charset="0"/>
              </a:rPr>
              <a:t>c</a:t>
            </a:r>
            <a:r>
              <a:rPr lang="en-US" sz="2400" smtClean="0"/>
              <a:t> differ by at most 0.1 V. </a:t>
            </a:r>
          </a:p>
          <a:p>
            <a:pPr eaLnBrk="1" hangingPunct="1"/>
            <a:r>
              <a:rPr lang="en-US" sz="2800" smtClean="0"/>
              <a:t>Timing checks:</a:t>
            </a:r>
          </a:p>
          <a:p>
            <a:pPr lvl="1"/>
            <a:r>
              <a:rPr lang="en-US" sz="2400" smtClean="0"/>
              <a:t>The delay between the crossing of </a:t>
            </a:r>
            <a:r>
              <a:rPr lang="en-US" sz="2400" b="1" smtClean="0">
                <a:latin typeface="Courier New" pitchFamily="49" charset="0"/>
              </a:rPr>
              <a:t>a</a:t>
            </a:r>
            <a:r>
              <a:rPr lang="en-US" sz="2400" smtClean="0"/>
              <a:t> at 2.5 V and the next crossing of </a:t>
            </a:r>
            <a:r>
              <a:rPr lang="en-US" sz="2400" b="1" smtClean="0">
                <a:latin typeface="Courier New" pitchFamily="49" charset="0"/>
              </a:rPr>
              <a:t>b</a:t>
            </a:r>
            <a:r>
              <a:rPr lang="en-US" sz="2400" smtClean="0"/>
              <a:t> at 4.5 V is 250.0 ns with a tolerance of 2.5 ns. </a:t>
            </a:r>
          </a:p>
          <a:p>
            <a:pPr eaLnBrk="1" hangingPunct="1"/>
            <a:r>
              <a:rPr lang="en-US" sz="2800" smtClean="0"/>
              <a:t>Digital to analog interactions:</a:t>
            </a:r>
          </a:p>
          <a:p>
            <a:pPr lvl="1" eaLnBrk="1" hangingPunct="1"/>
            <a:r>
              <a:rPr lang="en-US" sz="2400" smtClean="0"/>
              <a:t>If </a:t>
            </a:r>
            <a:r>
              <a:rPr lang="en-US" sz="2400" b="1" smtClean="0">
                <a:latin typeface="Courier New" pitchFamily="49" charset="0"/>
              </a:rPr>
              <a:t>a</a:t>
            </a:r>
            <a:r>
              <a:rPr lang="en-US" sz="2400" smtClean="0"/>
              <a:t> crosses 0.5 then </a:t>
            </a:r>
            <a:r>
              <a:rPr lang="en-US" sz="2400" b="1" smtClean="0">
                <a:latin typeface="Courier New" pitchFamily="49" charset="0"/>
              </a:rPr>
              <a:t>b</a:t>
            </a:r>
            <a:r>
              <a:rPr lang="en-US" sz="2400" smtClean="0"/>
              <a:t> should rise followed by </a:t>
            </a:r>
            <a:r>
              <a:rPr lang="en-US" sz="2400" b="1" smtClean="0">
                <a:latin typeface="Courier New" pitchFamily="49" charset="0"/>
              </a:rPr>
              <a:t>c</a:t>
            </a:r>
            <a:r>
              <a:rPr lang="en-US" sz="2400" smtClean="0"/>
              <a:t> rising 1 clock cycle later.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ASVA committee vision and status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General vision for ASVA: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Extend SVA to continuous time while preserving the underlying digital semantics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Enable SVA expressions to reference real valued signals (e.g., voltages, currents) and events involving them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Enable assertions to observe relevant quantities from mixed models and eventually integrated SV-VAMS models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Understand performance/accuracy trade-offs for evaluating assertions with and without influencing the analog solver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Status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Requirements have been voted upon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Technical details of implementing the requirements are being investigated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Relationships with academic temporal logics and the implications for expressiveness and complexity are being considered (e.g., MITL, STL)</a:t>
            </a:r>
          </a:p>
          <a:p>
            <a:pPr lvl="1"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What do we want from P1800?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100" smtClean="0"/>
              <a:t>Feedback from SV-AC (participation is welcome)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Assistance in implementing ASVA requirements, in particular those involving mixed model access, in a way that is harmonious with SV and its roadmap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A spectrum of solutions has been discussed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Feasibility of various solutions depends on the progress of the SV-VAMS integration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Preliminary and interim solutions can be improved with tighter and earlier integration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Backup slides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Analog Engine</a:t>
            </a:r>
            <a:br>
              <a:rPr lang="en-US" sz="4000" smtClean="0"/>
            </a:br>
            <a:r>
              <a:rPr lang="en-US" sz="2000" smtClean="0"/>
              <a:t>(A first approximation)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smtClean="0"/>
              <a:t>An </a:t>
            </a:r>
            <a:r>
              <a:rPr lang="en-US" sz="2500" i="1" smtClean="0"/>
              <a:t>analog model</a:t>
            </a:r>
            <a:r>
              <a:rPr lang="en-US" sz="2500" smtClean="0"/>
              <a:t> is fundamentally a set of differential algebraic equations.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100" smtClean="0"/>
              <a:t>The solution is a function of time.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An </a:t>
            </a:r>
            <a:r>
              <a:rPr lang="en-US" sz="2500" i="1" smtClean="0"/>
              <a:t>analog engine</a:t>
            </a:r>
            <a:r>
              <a:rPr lang="en-US" sz="2500" smtClean="0"/>
              <a:t> calculates an approximation to the function at a sequence of discrete points in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100" smtClean="0"/>
              <a:t>The calculation of each point is computationally costly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The analog engine itself chooses the times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100" smtClean="0"/>
              <a:t>The</a:t>
            </a:r>
            <a:r>
              <a:rPr lang="en-US" smtClean="0"/>
              <a:t> </a:t>
            </a:r>
            <a:r>
              <a:rPr lang="en-US" sz="2100" smtClean="0"/>
              <a:t>engine uses a variety of analytical and heuristic techniques to fine tune the trade-off between accuracy and performance by choosing the time step wisely.</a:t>
            </a:r>
          </a:p>
          <a:p>
            <a:pPr eaLnBrk="1" hangingPunct="1">
              <a:lnSpc>
                <a:spcPct val="80000"/>
              </a:lnSpc>
            </a:pPr>
            <a:endParaRPr lang="en-US" sz="25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Analog Engine (II)</a:t>
            </a:r>
            <a:br>
              <a:rPr lang="en-US" smtClean="0"/>
            </a:br>
            <a:r>
              <a:rPr lang="en-US" sz="2400" smtClean="0"/>
              <a:t>(The Truth)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That was an over simplification. In truth: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The user’s model divides time into intervals bounded by the zero crossings of some function of the solution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Freedom to choose is granted to the engine only in the interior of each interval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For a complete mixed-signal simulator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external events from a </a:t>
            </a:r>
            <a:r>
              <a:rPr lang="en-US" sz="2000" i="1" smtClean="0"/>
              <a:t>digital event-driven engine</a:t>
            </a:r>
            <a:r>
              <a:rPr lang="en-US" sz="2000" smtClean="0"/>
              <a:t> as well as zero crossings can determine the limits of intervals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The analog engine generates digital events synchronously at zero crossings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Now, that’s the truth!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Assertion requirements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ASVA will include as a subset all productions of the SystemVerilog Assertion language (SVA).</a:t>
            </a:r>
          </a:p>
          <a:p>
            <a:r>
              <a:rPr lang="en-US" sz="2800" smtClean="0"/>
              <a:t>The SVA subset of ASVA will have the same semantics as defined by SystemVerilog.</a:t>
            </a:r>
          </a:p>
          <a:p>
            <a:r>
              <a:rPr lang="en-US" sz="2800" smtClean="0"/>
              <a:t>ASVA will support assertions that refer explicitly to the relative timing of events (temporal distance). </a:t>
            </a:r>
          </a:p>
          <a:p>
            <a:r>
              <a:rPr lang="en-US" sz="2800" smtClean="0"/>
              <a:t>ASVA will support Boolean-valued relational operators on real-valued subexpressions.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Synchronization requirements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800" smtClean="0"/>
              <a:t>The ability to force an analog solve point from within SystemVerilog.</a:t>
            </a:r>
          </a:p>
          <a:p>
            <a:r>
              <a:rPr lang="en-US" sz="2800" smtClean="0"/>
              <a:t>Access to the double precision time value and analog quantities from the most recent analog solve point.</a:t>
            </a:r>
          </a:p>
          <a:p>
            <a:r>
              <a:rPr lang="en-US" sz="2800" smtClean="0"/>
              <a:t>Ability to read Verilog-AMS quantities from SystemVerilog. The Verilog-AMS value that is read will be equivalent to the value that would be given to a digital request in Verilog-AMS.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</TotalTime>
  <Words>1070</Words>
  <Application>Microsoft Office PowerPoint</Application>
  <PresentationFormat>On-screen Show (4:3)</PresentationFormat>
  <Paragraphs>93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Default Design</vt:lpstr>
      <vt:lpstr>The need for AMS assertions</vt:lpstr>
      <vt:lpstr>Examples of assertions</vt:lpstr>
      <vt:lpstr>ASVA committee vision and status</vt:lpstr>
      <vt:lpstr>What do we want from P1800?</vt:lpstr>
      <vt:lpstr>Backup slides</vt:lpstr>
      <vt:lpstr>The Analog Engine (A first approximation)</vt:lpstr>
      <vt:lpstr>The Analog Engine (II) (The Truth)</vt:lpstr>
      <vt:lpstr>Assertion requirements</vt:lpstr>
      <vt:lpstr>Synchronization requirements</vt:lpstr>
      <vt:lpstr>Mixed model access requirements en route to integrated SV-VAMS</vt:lpstr>
      <vt:lpstr>Mixed model access requirements en route to integrated SV-VAMS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jimlear</dc:creator>
  <cp:lastModifiedBy>sabresti</cp:lastModifiedBy>
  <cp:revision>49</cp:revision>
  <dcterms:created xsi:type="dcterms:W3CDTF">2010-01-28T02:32:37Z</dcterms:created>
  <dcterms:modified xsi:type="dcterms:W3CDTF">2010-02-10T20:52:09Z</dcterms:modified>
</cp:coreProperties>
</file>