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32" autoAdjust="0"/>
    <p:restoredTop sz="94600" autoAdjust="0"/>
  </p:normalViewPr>
  <p:slideViewPr>
    <p:cSldViewPr showGuides="1">
      <p:cViewPr>
        <p:scale>
          <a:sx n="100" d="100"/>
          <a:sy n="100" d="100"/>
        </p:scale>
        <p:origin x="-1620" y="-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B244F2-7600-4E06-9FCD-F8B38534D2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138451-0969-4235-ABD4-92DB2857B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B88A62-8CB1-43CF-83A9-300F044F45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A3B23F-9CA2-42F1-B666-995D394B68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FC6C86-9AF5-4EF0-AB27-721D0E37F3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77AE21-7E0E-4A6E-99A7-2B2201C650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14F342-8C9F-4DA1-88F0-C59DDE47F4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776DA4-ACE2-40F4-8A56-919BB48D39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8504D4-4074-4332-A691-90703200BA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55AAB5-0978-4060-B054-3ABA6F94B3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29E143-CA89-4AD1-A5C7-E36BB2E8C8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9167304-640C-43EE-9B70-5E381DCC78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Results: Top SV-AC Issues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989504146"/>
              </p:ext>
            </p:extLst>
          </p:nvPr>
        </p:nvGraphicFramePr>
        <p:xfrm>
          <a:off x="457200" y="1219200"/>
          <a:ext cx="8229600" cy="495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609600"/>
                <a:gridCol w="6449291"/>
                <a:gridCol w="484909"/>
              </a:tblGrid>
              <a:tr h="381000">
                <a:tc rowSpan="2">
                  <a:txBody>
                    <a:bodyPr/>
                    <a:lstStyle/>
                    <a:p>
                      <a:r>
                        <a:rPr kumimoji="0" lang="en-US" sz="9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Rank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900" dirty="0" smtClean="0"/>
                        <a:t>Name</a:t>
                      </a:r>
                      <a:endParaRPr lang="en-US" sz="9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54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9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Id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9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Summary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9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Rank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/>
                    </a:solidFill>
                  </a:tcPr>
                </a:tc>
              </a:tr>
              <a:tr h="185420">
                <a:tc rowSpan="3">
                  <a:txBody>
                    <a:bodyPr/>
                    <a:lstStyle/>
                    <a:p>
                      <a:r>
                        <a:rPr lang="en-US" sz="900" dirty="0" smtClean="0"/>
                        <a:t>1</a:t>
                      </a:r>
                      <a:endParaRPr lang="en-US" sz="9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kumimoji="0" lang="en-US" sz="9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AMS assertions</a:t>
                      </a:r>
                      <a:endParaRPr lang="en-US" sz="9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2328</a:t>
                      </a:r>
                      <a:endParaRPr lang="en-US" sz="9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Review and relax restrictions on data types in assertions 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1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3058</a:t>
                      </a:r>
                      <a:endParaRPr lang="en-US" sz="9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Add support for real variables and continuous time, which are necessary for mixed-signal assertions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2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28600">
                <a:tc rowSpan="8">
                  <a:txBody>
                    <a:bodyPr/>
                    <a:lstStyle/>
                    <a:p>
                      <a:r>
                        <a:rPr lang="en-US" sz="900" dirty="0" smtClean="0"/>
                        <a:t>2</a:t>
                      </a:r>
                      <a:endParaRPr lang="en-US" sz="9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Checker usability</a:t>
                      </a:r>
                      <a:endParaRPr kumimoji="0" lang="en-US" sz="9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371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2093</a:t>
                      </a:r>
                      <a:endParaRPr lang="en-US" sz="9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Checker construct (Mantis 1900) should permit output arguments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371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3034</a:t>
                      </a:r>
                      <a:endParaRPr lang="en-US" sz="9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Allow continuous and blocking assignments in checkers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5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371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3033</a:t>
                      </a:r>
                      <a:endParaRPr lang="en-US" sz="9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Allow procedural control statements is checkers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9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371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2743</a:t>
                      </a:r>
                      <a:endParaRPr lang="en-US" sz="9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Allow </a:t>
                      </a:r>
                      <a:r>
                        <a:rPr kumimoji="0" lang="en-US" sz="9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subroutine_call_statement</a:t>
                      </a:r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in a checker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13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371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3032</a:t>
                      </a:r>
                      <a:endParaRPr lang="en-US" sz="9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Allow forcing in checkers 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19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1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2751</a:t>
                      </a:r>
                      <a:endParaRPr lang="en-US" sz="9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P1800-2009: checker formal arguments may not be connected to interfaces // WHY?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20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1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2111</a:t>
                      </a:r>
                      <a:endParaRPr lang="en-US" sz="9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Allow parameters in checkers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26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85420">
                <a:tc rowSpan="8">
                  <a:txBody>
                    <a:bodyPr/>
                    <a:lstStyle/>
                    <a:p>
                      <a:r>
                        <a:rPr lang="en-US" sz="900" dirty="0" smtClean="0"/>
                        <a:t>3</a:t>
                      </a:r>
                      <a:endParaRPr lang="en-US" sz="9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kumimoji="0" lang="en-US" sz="9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Assertion system functions</a:t>
                      </a:r>
                      <a:endParaRPr lang="en-US" sz="9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3037</a:t>
                      </a:r>
                      <a:endParaRPr lang="en-US" sz="9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Introduce assertion system functions for 4-valued type support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4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3027</a:t>
                      </a:r>
                      <a:endParaRPr lang="en-US" sz="9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</a:t>
                      </a:r>
                      <a:r>
                        <a:rPr kumimoji="0" lang="en-US" sz="9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asserton</a:t>
                      </a:r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doesn't report existing failures in immediate assertions:  should the language require it to?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8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2205</a:t>
                      </a:r>
                      <a:endParaRPr lang="en-US" sz="9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</a:t>
                      </a:r>
                      <a:r>
                        <a:rPr kumimoji="0" lang="en-US" sz="9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asseroff</a:t>
                      </a:r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$</a:t>
                      </a:r>
                      <a:r>
                        <a:rPr kumimoji="0" lang="en-US" sz="9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assertkill</a:t>
                      </a:r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and $</a:t>
                      </a:r>
                      <a:r>
                        <a:rPr kumimoji="0" lang="en-US" sz="9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asserton</a:t>
                      </a:r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description is ambiguous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14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3036</a:t>
                      </a:r>
                      <a:endParaRPr lang="en-US" sz="9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Explicitly allow unpacked data types for arguments of assertion system functions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15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1675</a:t>
                      </a:r>
                      <a:endParaRPr lang="en-US" sz="9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Assertion system function syntax is not complete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29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1763</a:t>
                      </a:r>
                      <a:endParaRPr lang="en-US" sz="9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LRM does not define whether assertion control tasks affect sequence methods and events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32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3295</a:t>
                      </a:r>
                      <a:endParaRPr lang="en-US" sz="9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need a way to control only asserts/covers/assume directives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Results: Top SV-AC Issues (cont.)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948091403"/>
              </p:ext>
            </p:extLst>
          </p:nvPr>
        </p:nvGraphicFramePr>
        <p:xfrm>
          <a:off x="457200" y="1219200"/>
          <a:ext cx="8229600" cy="495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609600"/>
                <a:gridCol w="6449291"/>
                <a:gridCol w="484909"/>
              </a:tblGrid>
              <a:tr h="381000">
                <a:tc rowSpan="2">
                  <a:txBody>
                    <a:bodyPr/>
                    <a:lstStyle/>
                    <a:p>
                      <a:r>
                        <a:rPr kumimoji="0" lang="en-US" sz="9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Rank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900" dirty="0" smtClean="0"/>
                        <a:t>Name</a:t>
                      </a:r>
                      <a:endParaRPr lang="en-US" sz="9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54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9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Id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9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Summary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9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Rank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/>
                    </a:solidFill>
                  </a:tcPr>
                </a:tc>
              </a:tr>
              <a:tr h="185420">
                <a:tc rowSpan="2">
                  <a:txBody>
                    <a:bodyPr/>
                    <a:lstStyle/>
                    <a:p>
                      <a:r>
                        <a:rPr lang="en-US" sz="900" dirty="0" smtClean="0"/>
                        <a:t>4</a:t>
                      </a:r>
                      <a:endParaRPr lang="en-US" sz="9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kumimoji="0" lang="en-US" sz="9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Inference</a:t>
                      </a:r>
                      <a:endParaRPr lang="en-US" sz="9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54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2412</a:t>
                      </a:r>
                      <a:endParaRPr lang="en-US" sz="9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Allow clock inference in sequences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6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</a:tr>
              <a:tr h="185420">
                <a:tc rowSpan="2">
                  <a:txBody>
                    <a:bodyPr/>
                    <a:lstStyle/>
                    <a:p>
                      <a:r>
                        <a:rPr lang="en-US" sz="900" dirty="0" smtClean="0"/>
                        <a:t>5</a:t>
                      </a:r>
                      <a:endParaRPr lang="en-US" sz="9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kumimoji="0" lang="en-US" sz="9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Sampling</a:t>
                      </a:r>
                      <a:endParaRPr lang="en-US" sz="9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54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3035</a:t>
                      </a:r>
                      <a:endParaRPr lang="en-US" sz="9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More flexible definition of checker argument sampling 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7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</a:tr>
              <a:tr h="185420">
                <a:tc rowSpan="4">
                  <a:txBody>
                    <a:bodyPr/>
                    <a:lstStyle/>
                    <a:p>
                      <a:r>
                        <a:rPr lang="en-US" sz="900" dirty="0" smtClean="0"/>
                        <a:t>6</a:t>
                      </a:r>
                      <a:endParaRPr lang="en-US" sz="9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kumimoji="0" lang="en-US" sz="9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Local variables</a:t>
                      </a:r>
                      <a:endParaRPr lang="en-US" sz="9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3057</a:t>
                      </a:r>
                      <a:endParaRPr lang="en-US" sz="9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Make local variables a first class language construct in SVA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10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2555</a:t>
                      </a:r>
                      <a:endParaRPr lang="en-US" sz="9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Clarify relationships of different local variable binding mechanisms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30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3195</a:t>
                      </a:r>
                      <a:endParaRPr lang="en-US" sz="9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Local Variables Flow Out Issue in and/or/intersect/implies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85420">
                <a:tc rowSpan="6">
                  <a:txBody>
                    <a:bodyPr/>
                    <a:lstStyle/>
                    <a:p>
                      <a:r>
                        <a:rPr lang="en-US" sz="900" dirty="0" smtClean="0"/>
                        <a:t>7</a:t>
                      </a:r>
                      <a:endParaRPr lang="en-US" sz="9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kumimoji="0" lang="en-US" sz="9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Scoping</a:t>
                      </a:r>
                      <a:endParaRPr lang="en-US" sz="9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3069</a:t>
                      </a:r>
                      <a:endParaRPr lang="en-US" sz="9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Relax rules for $global_clock resolution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11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3030</a:t>
                      </a:r>
                      <a:endParaRPr lang="en-US" sz="9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Allow checker instantiation in functions and tasks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12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2151</a:t>
                      </a:r>
                      <a:endParaRPr lang="en-US" sz="9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Referencing assertions in functions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21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2944</a:t>
                      </a:r>
                      <a:endParaRPr lang="en-US" sz="9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concurrent assertions in tasks/functions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23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3031</a:t>
                      </a:r>
                      <a:endParaRPr lang="en-US" sz="9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Allow checker instantiation in classes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24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85420">
                <a:tc rowSpan="5">
                  <a:txBody>
                    <a:bodyPr/>
                    <a:lstStyle/>
                    <a:p>
                      <a:r>
                        <a:rPr lang="en-US" sz="900" dirty="0" smtClean="0"/>
                        <a:t>8</a:t>
                      </a:r>
                      <a:endParaRPr lang="en-US" sz="9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kumimoji="0" lang="en-US" sz="9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Type system</a:t>
                      </a:r>
                      <a:endParaRPr lang="en-US" sz="9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3029</a:t>
                      </a:r>
                      <a:endParaRPr lang="en-US" sz="9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Remove limitation regarding passing dynamic arrays to sequences, properties and checkers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16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3024</a:t>
                      </a:r>
                      <a:endParaRPr lang="en-US" sz="9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Introduce generic integral type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17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966</a:t>
                      </a:r>
                      <a:endParaRPr lang="en-US" sz="9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</a:t>
                      </a:r>
                      <a:r>
                        <a:rPr kumimoji="0" lang="en-US" sz="9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isunbounded</a:t>
                      </a:r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()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24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1647</a:t>
                      </a:r>
                      <a:endParaRPr lang="en-US" sz="9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Type query functions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31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Results: Top SV-AC Issues (cont.)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78019253"/>
              </p:ext>
            </p:extLst>
          </p:nvPr>
        </p:nvGraphicFramePr>
        <p:xfrm>
          <a:off x="457200" y="1447800"/>
          <a:ext cx="8229600" cy="342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609600"/>
                <a:gridCol w="6449291"/>
                <a:gridCol w="484909"/>
              </a:tblGrid>
              <a:tr h="152400">
                <a:tc rowSpan="2">
                  <a:txBody>
                    <a:bodyPr/>
                    <a:lstStyle/>
                    <a:p>
                      <a:r>
                        <a:rPr kumimoji="0" lang="en-US" sz="9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Rank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900" dirty="0" smtClean="0"/>
                        <a:t>Name</a:t>
                      </a:r>
                      <a:endParaRPr lang="en-US" sz="9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54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9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Id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9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Summary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9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Rank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/>
                    </a:solidFill>
                  </a:tcPr>
                </a:tc>
              </a:tr>
              <a:tr h="185420">
                <a:tc rowSpan="2">
                  <a:txBody>
                    <a:bodyPr/>
                    <a:lstStyle/>
                    <a:p>
                      <a:r>
                        <a:rPr lang="en-US" sz="900" dirty="0" smtClean="0"/>
                        <a:t>9</a:t>
                      </a:r>
                      <a:endParaRPr lang="en-US" sz="9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kumimoji="0" lang="en-US" sz="9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Covergroups</a:t>
                      </a:r>
                      <a:endParaRPr lang="en-US" sz="9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54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3038</a:t>
                      </a:r>
                      <a:endParaRPr lang="en-US" sz="9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Tighter integration between SVA constructs and covergroups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15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85420">
                <a:tc rowSpan="2">
                  <a:txBody>
                    <a:bodyPr/>
                    <a:lstStyle/>
                    <a:p>
                      <a:r>
                        <a:rPr lang="en-US" sz="900" dirty="0" smtClean="0"/>
                        <a:t>10</a:t>
                      </a:r>
                      <a:endParaRPr lang="en-US" sz="9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kumimoji="0" lang="en-US" sz="9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Formal Semantics</a:t>
                      </a:r>
                      <a:endParaRPr lang="en-US" sz="9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54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1296</a:t>
                      </a:r>
                      <a:endParaRPr lang="en-US" sz="9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Annex E does not cover all clocked derived forms 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7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85420">
                <a:tc rowSpan="2">
                  <a:txBody>
                    <a:bodyPr/>
                    <a:lstStyle/>
                    <a:p>
                      <a:r>
                        <a:rPr lang="en-US" sz="900" dirty="0" smtClean="0"/>
                        <a:t>11</a:t>
                      </a:r>
                      <a:endParaRPr lang="en-US" sz="9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kumimoji="0" lang="en-US" sz="9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Vacuity</a:t>
                      </a:r>
                      <a:endParaRPr lang="en-US" sz="9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54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2546</a:t>
                      </a:r>
                      <a:endParaRPr lang="en-US" sz="9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‘empty match' and 'vacuous success' are not clearly defined in LRM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27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85420">
                <a:tc rowSpan="3">
                  <a:txBody>
                    <a:bodyPr/>
                    <a:lstStyle/>
                    <a:p>
                      <a:r>
                        <a:rPr lang="en-US" sz="900" dirty="0" smtClean="0"/>
                        <a:t>12</a:t>
                      </a:r>
                      <a:endParaRPr lang="en-US" sz="9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kumimoji="0" lang="en-US" sz="9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Temporal logic</a:t>
                      </a:r>
                      <a:endParaRPr lang="en-US" sz="9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2172</a:t>
                      </a:r>
                      <a:endParaRPr lang="en-US" sz="9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Add sequence if...else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28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2297</a:t>
                      </a:r>
                      <a:endParaRPr lang="en-US" sz="9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Case construct for sequences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33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r>
                        <a:rPr lang="en-US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</a:t>
                      </a:r>
                      <a:endParaRPr lang="en-US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kumimoji="0" lang="en-US" sz="9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Deferred assertions</a:t>
                      </a:r>
                      <a:endParaRPr kumimoji="0" lang="en-US" sz="9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3206</a:t>
                      </a:r>
                      <a:endParaRPr lang="en-US" sz="9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Deferred assertions are sensitive to glitches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r>
                        <a:rPr lang="en-US" sz="900" dirty="0" smtClean="0"/>
                        <a:t>14</a:t>
                      </a:r>
                      <a:endParaRPr lang="en-US" sz="9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900" b="1" dirty="0" smtClean="0"/>
                        <a:t>Sequence</a:t>
                      </a:r>
                      <a:r>
                        <a:rPr lang="en-US" sz="900" b="1" baseline="0" dirty="0" smtClean="0"/>
                        <a:t>s and properties</a:t>
                      </a:r>
                      <a:endParaRPr lang="en-US" sz="900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3191</a:t>
                      </a:r>
                      <a:endParaRPr lang="en-US" sz="9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Allow sequence methods with sequence expressions</a:t>
                      </a:r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759</TotalTime>
  <Words>424</Words>
  <Application>Microsoft Office PowerPoint</Application>
  <PresentationFormat>On-screen Show (4:3)</PresentationFormat>
  <Paragraphs>153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Default Design</vt:lpstr>
      <vt:lpstr>Results: Top SV-AC Issues</vt:lpstr>
      <vt:lpstr>Results: Top SV-AC Issues (cont.)</vt:lpstr>
      <vt:lpstr>Results: Top SV-AC Issues (cont.)</vt:lpstr>
    </vt:vector>
  </TitlesOfParts>
  <Company>Synopsys, Inc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P1800 &amp; P1364</dc:title>
  <dc:creator>Karen Pieper</dc:creator>
  <cp:lastModifiedBy>dkorchem</cp:lastModifiedBy>
  <cp:revision>63</cp:revision>
  <dcterms:created xsi:type="dcterms:W3CDTF">2006-11-02T21:25:02Z</dcterms:created>
  <dcterms:modified xsi:type="dcterms:W3CDTF">2011-10-26T16:53:19Z</dcterms:modified>
</cp:coreProperties>
</file>